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  <p:sldMasterId id="2147483691" r:id="rId3"/>
    <p:sldMasterId id="2147483699" r:id="rId4"/>
  </p:sldMasterIdLst>
  <p:notesMasterIdLst>
    <p:notesMasterId r:id="rId42"/>
  </p:notesMasterIdLst>
  <p:handoutMasterIdLst>
    <p:handoutMasterId r:id="rId43"/>
  </p:handoutMasterIdLst>
  <p:sldIdLst>
    <p:sldId id="260" r:id="rId5"/>
    <p:sldId id="343" r:id="rId6"/>
    <p:sldId id="355" r:id="rId7"/>
    <p:sldId id="379" r:id="rId8"/>
    <p:sldId id="380" r:id="rId9"/>
    <p:sldId id="356" r:id="rId10"/>
    <p:sldId id="357" r:id="rId11"/>
    <p:sldId id="360" r:id="rId12"/>
    <p:sldId id="354" r:id="rId13"/>
    <p:sldId id="347" r:id="rId14"/>
    <p:sldId id="348" r:id="rId15"/>
    <p:sldId id="359" r:id="rId16"/>
    <p:sldId id="358" r:id="rId17"/>
    <p:sldId id="362" r:id="rId18"/>
    <p:sldId id="363" r:id="rId19"/>
    <p:sldId id="365" r:id="rId20"/>
    <p:sldId id="366" r:id="rId21"/>
    <p:sldId id="361" r:id="rId22"/>
    <p:sldId id="364" r:id="rId23"/>
    <p:sldId id="367" r:id="rId24"/>
    <p:sldId id="349" r:id="rId25"/>
    <p:sldId id="369" r:id="rId26"/>
    <p:sldId id="370" r:id="rId27"/>
    <p:sldId id="350" r:id="rId28"/>
    <p:sldId id="372" r:id="rId29"/>
    <p:sldId id="373" r:id="rId30"/>
    <p:sldId id="374" r:id="rId31"/>
    <p:sldId id="351" r:id="rId32"/>
    <p:sldId id="368" r:id="rId33"/>
    <p:sldId id="375" r:id="rId34"/>
    <p:sldId id="376" r:id="rId35"/>
    <p:sldId id="377" r:id="rId36"/>
    <p:sldId id="352" r:id="rId37"/>
    <p:sldId id="344" r:id="rId38"/>
    <p:sldId id="345" r:id="rId39"/>
    <p:sldId id="346" r:id="rId40"/>
    <p:sldId id="353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7C66"/>
    <a:srgbClr val="B5B7B4"/>
    <a:srgbClr val="D62204"/>
    <a:srgbClr val="007C1E"/>
    <a:srgbClr val="FFC82E"/>
    <a:srgbClr val="007E66"/>
    <a:srgbClr val="2EB135"/>
    <a:srgbClr val="00A3DD"/>
    <a:srgbClr val="1EB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46" autoAdjust="0"/>
  </p:normalViewPr>
  <p:slideViewPr>
    <p:cSldViewPr snapToGrid="0">
      <p:cViewPr>
        <p:scale>
          <a:sx n="60" d="100"/>
          <a:sy n="60" d="100"/>
        </p:scale>
        <p:origin x="-897" y="-15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2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3B0EDC4-1B4A-4448-9B27-185FAF2D033F}" type="datetimeFigureOut">
              <a:rPr lang="en-US"/>
              <a:pPr>
                <a:defRPr/>
              </a:pPr>
              <a:t>11/8/2016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96AF862-AD0D-47E8-80B5-F218A8098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033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3FC51CF-80EF-45B7-873F-705AE9506C9F}" type="datetimeFigureOut">
              <a:rPr lang="en-US"/>
              <a:pPr>
                <a:defRPr/>
              </a:pPr>
              <a:t>11/8/2016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90EC1EA-07A0-4FA0-85C5-97754687A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859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896F7C-D75D-4626-9D92-974DA4F61C64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606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818188"/>
            <a:ext cx="9144000" cy="10398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7588" y="5834063"/>
            <a:ext cx="6856412" cy="1023937"/>
          </a:xfrm>
          <a:prstGeom prst="rect">
            <a:avLst/>
          </a:prstGeom>
          <a:solidFill>
            <a:srgbClr val="1EB5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white">
          <a:xfrm>
            <a:off x="0" y="17463"/>
            <a:ext cx="9144000" cy="244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0955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3" descr="acp-logo-stack-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5983288"/>
            <a:ext cx="1752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5832475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68538" y="5851525"/>
            <a:ext cx="0" cy="1006475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234950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7687" y="1233973"/>
            <a:ext cx="6828800" cy="1828800"/>
          </a:xfrm>
        </p:spPr>
        <p:txBody>
          <a:bodyPr anchor="b"/>
          <a:lstStyle>
            <a:lvl1pPr>
              <a:defRPr b="1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14600" y="6019800"/>
            <a:ext cx="5831114" cy="592798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 b="0" i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989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7C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"/>
          </p:nvPr>
        </p:nvSpPr>
        <p:spPr>
          <a:xfrm>
            <a:off x="606153" y="1589567"/>
            <a:ext cx="8159002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08000" cy="234950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386E42-F1FD-4ACB-BAFE-2EA01340BF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770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8F55B-C676-4C3E-9CD9-E2A0D18FB35F}" type="datetimeFigureOut">
              <a:rPr lang="en-US">
                <a:solidFill>
                  <a:srgbClr val="1F497D"/>
                </a:solidFill>
              </a:rPr>
              <a:pPr>
                <a:defRPr/>
              </a:pPr>
              <a:t>11/8/2016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9CAAE-F962-4BBF-AA73-E5698E57AD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934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C4FE13-D3A9-420C-B6A9-D1AE299F47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697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BFBAAF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rgbClr val="BFBAAF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64A139B-9C2F-4C58-B4C2-2D1A7A325A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73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solidFill>
            <a:srgbClr val="BFB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137160" tIns="182880" rIns="137160" bIns="91440">
            <a:normAutofit/>
          </a:bodyPr>
          <a:lstStyle>
            <a:lvl1pPr marL="0" indent="0">
              <a:spcAft>
                <a:spcPts val="1000"/>
              </a:spcAft>
              <a:buNone/>
              <a:defRPr sz="1600">
                <a:ln>
                  <a:noFill/>
                </a:ln>
                <a:solidFill>
                  <a:srgbClr val="000000"/>
                </a:solidFill>
                <a:latin typeface="Trebuchet MS"/>
                <a:cs typeface="Trebuchet MS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B0280DC-E516-4875-86CC-8997A57A8F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81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629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606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818188"/>
            <a:ext cx="9144000" cy="10398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7588" y="5834063"/>
            <a:ext cx="6856412" cy="1023937"/>
          </a:xfrm>
          <a:prstGeom prst="rect">
            <a:avLst/>
          </a:prstGeom>
          <a:solidFill>
            <a:srgbClr val="1EB5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0" y="17463"/>
            <a:ext cx="9144000" cy="244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0955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3" descr="acp-logo-stack-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5983288"/>
            <a:ext cx="1752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5832475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68538" y="5851525"/>
            <a:ext cx="0" cy="1006475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234950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7687" y="1233973"/>
            <a:ext cx="6828800" cy="1828800"/>
          </a:xfrm>
        </p:spPr>
        <p:txBody>
          <a:bodyPr anchor="b"/>
          <a:lstStyle>
            <a:lvl1pPr>
              <a:defRPr b="1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14600" y="6019800"/>
            <a:ext cx="5831114" cy="592798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 b="0" i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76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7C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"/>
          </p:nvPr>
        </p:nvSpPr>
        <p:spPr>
          <a:xfrm>
            <a:off x="606153" y="1589567"/>
            <a:ext cx="8159002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08000" cy="234950"/>
          </a:xfrm>
        </p:spPr>
        <p:txBody>
          <a:bodyPr rtlCol="0"/>
          <a:lstStyle>
            <a:lvl1pPr>
              <a:defRPr/>
            </a:lvl1pPr>
          </a:lstStyle>
          <a:p>
            <a:fld id="{F8F1833C-9692-46E2-92BC-328225ECC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11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D6986B-F42D-41A6-B674-BBF4049B27AE}" type="datetimeFigureOut">
              <a:rPr lang="en-US" smtClean="0">
                <a:solidFill>
                  <a:srgbClr val="1F497D"/>
                </a:solidFill>
              </a:rPr>
              <a:pPr/>
              <a:t>11/8/2016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1833C-9692-46E2-92BC-328225ECC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52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8F1833C-9692-46E2-92BC-328225ECC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7C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"/>
          </p:nvPr>
        </p:nvSpPr>
        <p:spPr>
          <a:xfrm>
            <a:off x="606153" y="1589567"/>
            <a:ext cx="8159002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08000" cy="234950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386E42-F1FD-4ACB-BAFE-2EA01340BF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17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BFBAAF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rgbClr val="BFBAAF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8F1833C-9692-46E2-92BC-328225ECC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89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solidFill>
            <a:srgbClr val="BFB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137160" tIns="182880" rIns="137160" bIns="91440">
            <a:normAutofit/>
          </a:bodyPr>
          <a:lstStyle>
            <a:lvl1pPr marL="0" indent="0">
              <a:spcAft>
                <a:spcPts val="1000"/>
              </a:spcAft>
              <a:buNone/>
              <a:defRPr sz="1600">
                <a:ln>
                  <a:noFill/>
                </a:ln>
                <a:solidFill>
                  <a:srgbClr val="000000"/>
                </a:solidFill>
                <a:latin typeface="Trebuchet MS"/>
                <a:cs typeface="Trebuchet MS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fld id="{F8F1833C-9692-46E2-92BC-328225ECCD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73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826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9DCA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30000"/>
              </a:spcBef>
              <a:defRPr/>
            </a:pPr>
            <a:endParaRPr lang="en-US" altLang="en-US" sz="11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" name="Picture 5" descr="ac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6400800"/>
            <a:ext cx="30194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ac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990600"/>
            <a:ext cx="2152650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114800"/>
            <a:ext cx="7772400" cy="1600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style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3953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4638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490030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002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7079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0916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8699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87481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8F55B-C676-4C3E-9CD9-E2A0D18FB35F}" type="datetimeFigureOut">
              <a:rPr lang="en-US"/>
              <a:pPr>
                <a:defRPr/>
              </a:pPr>
              <a:t>11/8/2016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9CAAE-F962-4BBF-AA73-E5698E57AD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16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314926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0810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9213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304800"/>
            <a:ext cx="20764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60769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1022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40767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914900" y="1600200"/>
            <a:ext cx="40767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7236042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C4FE13-D3A9-420C-B6A9-D1AE299F47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702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BFBAAF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rgbClr val="BFBAAF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64A139B-9C2F-4C58-B4C2-2D1A7A325A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6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solidFill>
            <a:srgbClr val="BFB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137160" tIns="182880" rIns="137160" bIns="91440">
            <a:normAutofit/>
          </a:bodyPr>
          <a:lstStyle>
            <a:lvl1pPr marL="0" indent="0">
              <a:spcAft>
                <a:spcPts val="1000"/>
              </a:spcAft>
              <a:buNone/>
              <a:defRPr sz="1600">
                <a:ln>
                  <a:noFill/>
                </a:ln>
                <a:solidFill>
                  <a:srgbClr val="000000"/>
                </a:solidFill>
                <a:latin typeface="Trebuchet MS"/>
                <a:cs typeface="Trebuchet MS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B0280DC-E516-4875-86CC-8997A57A8F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75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49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881218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606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818188"/>
            <a:ext cx="9144000" cy="10398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7588" y="5834063"/>
            <a:ext cx="6856412" cy="1023937"/>
          </a:xfrm>
          <a:prstGeom prst="rect">
            <a:avLst/>
          </a:prstGeom>
          <a:solidFill>
            <a:srgbClr val="1EB5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0" y="17463"/>
            <a:ext cx="9144000" cy="244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0955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3" descr="acp-logo-stack-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5983288"/>
            <a:ext cx="1752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5832475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68538" y="5851525"/>
            <a:ext cx="0" cy="1006475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234950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7687" y="1233973"/>
            <a:ext cx="6828800" cy="1828800"/>
          </a:xfrm>
        </p:spPr>
        <p:txBody>
          <a:bodyPr anchor="b"/>
          <a:lstStyle>
            <a:lvl1pPr>
              <a:defRPr b="1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14600" y="6019800"/>
            <a:ext cx="5831114" cy="592798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 b="0" i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717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3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         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144B77-65AE-403F-837F-F212A37C5298}" type="datetimeFigureOut">
              <a:rPr lang="en-US"/>
              <a:pPr>
                <a:defRPr/>
              </a:pPr>
              <a:t>11/8/2016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rgbClr val="1EB5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ED2D2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6F2A8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366D08E5-931D-4AD4-ABA2-CD30C3AAA8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white">
          <a:xfrm>
            <a:off x="9525" y="6224588"/>
            <a:ext cx="9144000" cy="6064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14700" y="6257925"/>
            <a:ext cx="5900738" cy="638175"/>
          </a:xfrm>
          <a:prstGeom prst="rect">
            <a:avLst/>
          </a:prstGeom>
          <a:solidFill>
            <a:srgbClr val="2EB13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E2A8E"/>
              </a:solidFill>
            </a:endParaRPr>
          </a:p>
        </p:txBody>
      </p:sp>
      <p:pic>
        <p:nvPicPr>
          <p:cNvPr id="1036" name="Picture 14" descr="acp.logo2.1c.w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6418263"/>
            <a:ext cx="2832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" descr="acp-logo-horiz-rgb.t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6384925"/>
            <a:ext cx="27130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6259513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28988" y="6269038"/>
            <a:ext cx="0" cy="588962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61975" y="1281113"/>
            <a:ext cx="0" cy="227012"/>
          </a:xfrm>
          <a:prstGeom prst="line">
            <a:avLst/>
          </a:prstGeom>
          <a:ln w="57150" cmpd="sng">
            <a:solidFill>
              <a:srgbClr val="FFC82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1" name="Rectangle 16"/>
          <p:cNvSpPr>
            <a:spLocks noChangeArrowheads="1"/>
          </p:cNvSpPr>
          <p:nvPr/>
        </p:nvSpPr>
        <p:spPr bwMode="auto">
          <a:xfrm>
            <a:off x="8482013" y="6408738"/>
            <a:ext cx="366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823A2F2B-3917-4B73-A767-975CB851FCCB}" type="slidenum">
              <a:rPr lang="en-US" altLang="en-US" sz="1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/>
              <a:t>‹#›</a:t>
            </a:fld>
            <a:endParaRPr lang="en-US" altLang="en-US" sz="12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6" r:id="rId3"/>
    <p:sldLayoutId id="2147483679" r:id="rId4"/>
    <p:sldLayoutId id="2147483680" r:id="rId5"/>
    <p:sldLayoutId id="2147483681" r:id="rId6"/>
    <p:sldLayoutId id="2147483682" r:id="rId7"/>
    <p:sldLayoutId id="2147483712" r:id="rId8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7E66"/>
          </a:solidFill>
          <a:latin typeface="Calibri"/>
          <a:ea typeface="Calibri" pitchFamily="34" charset="0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457200" indent="-457200" algn="l" rtl="0" eaLnBrk="1" fontAlgn="base" hangingPunct="1">
        <a:spcBef>
          <a:spcPts val="700"/>
        </a:spcBef>
        <a:spcAft>
          <a:spcPct val="0"/>
        </a:spcAft>
        <a:buClr>
          <a:srgbClr val="1EB53A"/>
        </a:buClr>
        <a:buSzPct val="115000"/>
        <a:buFont typeface="Wingdings" pitchFamily="2" charset="2"/>
        <a:buChar char="§"/>
        <a:defRPr sz="2900" kern="1200">
          <a:solidFill>
            <a:schemeClr val="tx1"/>
          </a:solidFill>
          <a:latin typeface="Calibri"/>
          <a:ea typeface="Calibri" pitchFamily="34" charset="0"/>
          <a:cs typeface="Calibri"/>
        </a:defRPr>
      </a:lvl1pPr>
      <a:lvl2pPr marL="822325" indent="-457200" algn="l" rtl="0" eaLnBrk="1" fontAlgn="base" hangingPunct="1">
        <a:spcBef>
          <a:spcPts val="550"/>
        </a:spcBef>
        <a:spcAft>
          <a:spcPct val="0"/>
        </a:spcAft>
        <a:buClr>
          <a:srgbClr val="1EB53A"/>
        </a:buClr>
        <a:buSzPct val="115000"/>
        <a:buFont typeface="Arial" charset="0"/>
        <a:buChar char="•"/>
        <a:defRPr sz="2600" kern="1200">
          <a:solidFill>
            <a:schemeClr val="tx1"/>
          </a:solidFill>
          <a:latin typeface="Calibri"/>
          <a:ea typeface="Calibri" pitchFamily="34" charset="0"/>
          <a:cs typeface="Calibri"/>
        </a:defRPr>
      </a:lvl2pPr>
      <a:lvl3pPr marL="1028700" indent="-342900" algn="l" rtl="0" eaLnBrk="1" fontAlgn="base" hangingPunct="1">
        <a:spcBef>
          <a:spcPts val="5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300" kern="1200">
          <a:solidFill>
            <a:schemeClr val="tx1"/>
          </a:solidFill>
          <a:latin typeface="Calibri"/>
          <a:ea typeface="Calibri" pitchFamily="34" charset="0"/>
          <a:cs typeface="Calibri"/>
        </a:defRPr>
      </a:lvl3pPr>
      <a:lvl4pPr marL="1485900" indent="-342900" algn="l" rtl="0" eaLnBrk="1" fontAlgn="base" hangingPunct="1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4pPr>
      <a:lvl5pPr marL="1943100" indent="-342900" algn="l" rtl="0" eaLnBrk="1" fontAlgn="base" hangingPunct="1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         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144B77-65AE-403F-837F-F212A37C5298}" type="datetimeFigureOut">
              <a:rPr lang="en-US">
                <a:solidFill>
                  <a:srgbClr val="1F497D"/>
                </a:solidFill>
              </a:rPr>
              <a:pPr>
                <a:defRPr/>
              </a:pPr>
              <a:t>11/8/2016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rgbClr val="1EB5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ED2D2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6F2A8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366D08E5-931D-4AD4-ABA2-CD30C3AAA8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white">
          <a:xfrm>
            <a:off x="9525" y="6224588"/>
            <a:ext cx="9144000" cy="6064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14700" y="6257925"/>
            <a:ext cx="5900738" cy="638175"/>
          </a:xfrm>
          <a:prstGeom prst="rect">
            <a:avLst/>
          </a:prstGeom>
          <a:solidFill>
            <a:srgbClr val="2EB13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E2A8E"/>
              </a:solidFill>
            </a:endParaRPr>
          </a:p>
        </p:txBody>
      </p:sp>
      <p:pic>
        <p:nvPicPr>
          <p:cNvPr id="1036" name="Picture 14" descr="acp.logo2.1c.w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6418263"/>
            <a:ext cx="2832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" descr="acp-logo-horiz-rgb.t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6384925"/>
            <a:ext cx="27130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6259513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28988" y="6269038"/>
            <a:ext cx="0" cy="588962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61975" y="1281113"/>
            <a:ext cx="0" cy="227012"/>
          </a:xfrm>
          <a:prstGeom prst="line">
            <a:avLst/>
          </a:prstGeom>
          <a:ln w="57150" cmpd="sng">
            <a:solidFill>
              <a:srgbClr val="FFC82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1" name="Rectangle 16"/>
          <p:cNvSpPr>
            <a:spLocks noChangeArrowheads="1"/>
          </p:cNvSpPr>
          <p:nvPr/>
        </p:nvSpPr>
        <p:spPr bwMode="auto">
          <a:xfrm>
            <a:off x="8482013" y="6408738"/>
            <a:ext cx="366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823A2F2B-3917-4B73-A767-975CB851FCCB}" type="slidenum">
              <a:rPr lang="en-US" altLang="en-US" sz="1200" b="1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/>
              <a:t>‹#›</a:t>
            </a:fld>
            <a:endParaRPr lang="en-US" altLang="en-US" sz="1200">
              <a:solidFill>
                <a:prstClr val="white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77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7E66"/>
          </a:solidFill>
          <a:latin typeface="Calibri"/>
          <a:ea typeface="Calibri" pitchFamily="34" charset="0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457200" indent="-457200" algn="l" rtl="0" eaLnBrk="1" fontAlgn="base" hangingPunct="1">
        <a:spcBef>
          <a:spcPts val="700"/>
        </a:spcBef>
        <a:spcAft>
          <a:spcPct val="0"/>
        </a:spcAft>
        <a:buClr>
          <a:srgbClr val="1EB53A"/>
        </a:buClr>
        <a:buSzPct val="115000"/>
        <a:buFont typeface="Wingdings" pitchFamily="2" charset="2"/>
        <a:buChar char="§"/>
        <a:defRPr sz="2900" kern="1200">
          <a:solidFill>
            <a:schemeClr val="tx1"/>
          </a:solidFill>
          <a:latin typeface="Calibri"/>
          <a:ea typeface="Calibri" pitchFamily="34" charset="0"/>
          <a:cs typeface="Calibri"/>
        </a:defRPr>
      </a:lvl1pPr>
      <a:lvl2pPr marL="822325" indent="-457200" algn="l" rtl="0" eaLnBrk="1" fontAlgn="base" hangingPunct="1">
        <a:spcBef>
          <a:spcPts val="550"/>
        </a:spcBef>
        <a:spcAft>
          <a:spcPct val="0"/>
        </a:spcAft>
        <a:buClr>
          <a:srgbClr val="1EB53A"/>
        </a:buClr>
        <a:buSzPct val="115000"/>
        <a:buFont typeface="Arial" charset="0"/>
        <a:buChar char="•"/>
        <a:defRPr sz="2600" kern="1200">
          <a:solidFill>
            <a:schemeClr val="tx1"/>
          </a:solidFill>
          <a:latin typeface="Calibri"/>
          <a:ea typeface="Calibri" pitchFamily="34" charset="0"/>
          <a:cs typeface="Calibri"/>
        </a:defRPr>
      </a:lvl2pPr>
      <a:lvl3pPr marL="1028700" indent="-342900" algn="l" rtl="0" eaLnBrk="1" fontAlgn="base" hangingPunct="1">
        <a:spcBef>
          <a:spcPts val="5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300" kern="1200">
          <a:solidFill>
            <a:schemeClr val="tx1"/>
          </a:solidFill>
          <a:latin typeface="Calibri"/>
          <a:ea typeface="Calibri" pitchFamily="34" charset="0"/>
          <a:cs typeface="Calibri"/>
        </a:defRPr>
      </a:lvl3pPr>
      <a:lvl4pPr marL="1485900" indent="-342900" algn="l" rtl="0" eaLnBrk="1" fontAlgn="base" hangingPunct="1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4pPr>
      <a:lvl5pPr marL="1943100" indent="-342900" algn="l" rtl="0" eaLnBrk="1" fontAlgn="base" hangingPunct="1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         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fld id="{60D6986B-F42D-41A6-B674-BBF4049B27AE}" type="datetimeFigureOut">
              <a:rPr lang="en-US">
                <a:solidFill>
                  <a:srgbClr val="1F497D"/>
                </a:solidFill>
              </a:rPr>
              <a:pPr/>
              <a:t>11/8/2016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rgbClr val="1EB5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ED2D2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6F2A8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fld id="{F8F1833C-9692-46E2-92BC-328225ECCD3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9525" y="6224588"/>
            <a:ext cx="9144000" cy="6064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14700" y="6257925"/>
            <a:ext cx="5900738" cy="638175"/>
          </a:xfrm>
          <a:prstGeom prst="rect">
            <a:avLst/>
          </a:prstGeom>
          <a:solidFill>
            <a:srgbClr val="2EB13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E2A8E"/>
              </a:solidFill>
            </a:endParaRPr>
          </a:p>
        </p:txBody>
      </p:sp>
      <p:pic>
        <p:nvPicPr>
          <p:cNvPr id="1036" name="Picture 14" descr="acp.logo2.1c.w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6418263"/>
            <a:ext cx="2832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" descr="acp-logo-horiz-rgb.t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6384925"/>
            <a:ext cx="27130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6259513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28988" y="6269038"/>
            <a:ext cx="0" cy="588962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61975" y="1281113"/>
            <a:ext cx="0" cy="227012"/>
          </a:xfrm>
          <a:prstGeom prst="line">
            <a:avLst/>
          </a:prstGeom>
          <a:ln w="57150" cmpd="sng">
            <a:solidFill>
              <a:srgbClr val="FFC82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1" name="Rectangle 16"/>
          <p:cNvSpPr>
            <a:spLocks noChangeArrowheads="1"/>
          </p:cNvSpPr>
          <p:nvPr/>
        </p:nvSpPr>
        <p:spPr bwMode="auto">
          <a:xfrm>
            <a:off x="8482013" y="6408738"/>
            <a:ext cx="366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23A2F2B-3917-4B73-A767-975CB851FCCB}" type="slidenum">
              <a:rPr lang="en-US" altLang="en-US" sz="1200" b="1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 sz="1200">
              <a:solidFill>
                <a:prstClr val="white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25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7E66"/>
          </a:solidFill>
          <a:latin typeface="Calibri"/>
          <a:ea typeface="Calibri" pitchFamily="34" charset="0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457200" indent="-457200" algn="l" rtl="0" eaLnBrk="1" fontAlgn="base" hangingPunct="1">
        <a:spcBef>
          <a:spcPts val="700"/>
        </a:spcBef>
        <a:spcAft>
          <a:spcPct val="0"/>
        </a:spcAft>
        <a:buClr>
          <a:srgbClr val="1EB53A"/>
        </a:buClr>
        <a:buSzPct val="115000"/>
        <a:buFont typeface="Wingdings" pitchFamily="2" charset="2"/>
        <a:buChar char="§"/>
        <a:defRPr sz="2900" kern="1200">
          <a:solidFill>
            <a:schemeClr val="tx1"/>
          </a:solidFill>
          <a:latin typeface="Calibri"/>
          <a:ea typeface="Calibri" pitchFamily="34" charset="0"/>
          <a:cs typeface="Calibri"/>
        </a:defRPr>
      </a:lvl1pPr>
      <a:lvl2pPr marL="822325" indent="-457200" algn="l" rtl="0" eaLnBrk="1" fontAlgn="base" hangingPunct="1">
        <a:spcBef>
          <a:spcPts val="550"/>
        </a:spcBef>
        <a:spcAft>
          <a:spcPct val="0"/>
        </a:spcAft>
        <a:buClr>
          <a:srgbClr val="1EB53A"/>
        </a:buClr>
        <a:buSzPct val="115000"/>
        <a:buFont typeface="Arial" charset="0"/>
        <a:buChar char="•"/>
        <a:defRPr sz="2600" kern="1200">
          <a:solidFill>
            <a:schemeClr val="tx1"/>
          </a:solidFill>
          <a:latin typeface="Calibri"/>
          <a:ea typeface="Calibri" pitchFamily="34" charset="0"/>
          <a:cs typeface="Calibri"/>
        </a:defRPr>
      </a:lvl2pPr>
      <a:lvl3pPr marL="1028700" indent="-342900" algn="l" rtl="0" eaLnBrk="1" fontAlgn="base" hangingPunct="1">
        <a:spcBef>
          <a:spcPts val="5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300" kern="1200">
          <a:solidFill>
            <a:schemeClr val="tx1"/>
          </a:solidFill>
          <a:latin typeface="Calibri"/>
          <a:ea typeface="Calibri" pitchFamily="34" charset="0"/>
          <a:cs typeface="Calibri"/>
        </a:defRPr>
      </a:lvl3pPr>
      <a:lvl4pPr marL="1485900" indent="-342900" algn="l" rtl="0" eaLnBrk="1" fontAlgn="base" hangingPunct="1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4pPr>
      <a:lvl5pPr marL="1943100" indent="-342900" algn="l" rtl="0" eaLnBrk="1" fontAlgn="base" hangingPunct="1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30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	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9DCA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30000"/>
              </a:spcBef>
              <a:defRPr/>
            </a:pPr>
            <a:endParaRPr lang="en-US" altLang="en-US" sz="11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9" name="Picture 5" descr="acp"/>
          <p:cNvPicPr>
            <a:picLocks noChangeAspect="1" noChangeArrowheads="1"/>
          </p:cNvPicPr>
          <p:nvPr/>
        </p:nvPicPr>
        <p:blipFill>
          <a:blip r:embed="rId1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6400800"/>
            <a:ext cx="30194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09600" y="1447800"/>
            <a:ext cx="7924800" cy="0"/>
          </a:xfrm>
          <a:prstGeom prst="line">
            <a:avLst/>
          </a:prstGeom>
          <a:noFill/>
          <a:ln w="25400">
            <a:solidFill>
              <a:srgbClr val="02706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10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2706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27063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27063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27063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2706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2706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2706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2706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2706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25000"/>
        </a:spcAft>
        <a:buClr>
          <a:srgbClr val="1C7CAA"/>
        </a:buClr>
        <a:buSzPct val="125000"/>
        <a:buFont typeface="Wingdings" pitchFamily="2" charset="2"/>
        <a:buChar char="§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25000"/>
        </a:spcAft>
        <a:buClr>
          <a:srgbClr val="1C7CAA"/>
        </a:buClr>
        <a:buSzPct val="125000"/>
        <a:buChar char="•"/>
        <a:defRPr sz="20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25000"/>
        </a:spcAft>
        <a:buClr>
          <a:srgbClr val="1C7CAA"/>
        </a:buClr>
        <a:buSzPct val="125000"/>
        <a:buFont typeface="Bookman Old Style" pitchFamily="18" charset="0"/>
        <a:buChar char="−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25000"/>
        </a:spcAft>
        <a:buClr>
          <a:srgbClr val="1C7CAA"/>
        </a:buClr>
        <a:buSzPct val="125000"/>
        <a:buFont typeface="Bookman Old Style" pitchFamily="18" charset="0"/>
        <a:buChar char="−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25000"/>
        </a:spcAft>
        <a:buClr>
          <a:srgbClr val="1C7CAA"/>
        </a:buClr>
        <a:buSzPct val="125000"/>
        <a:buFont typeface="Bookman Old Style" pitchFamily="18" charset="0"/>
        <a:buChar char="−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25000"/>
        </a:spcAft>
        <a:buClr>
          <a:srgbClr val="1C7CAA"/>
        </a:buClr>
        <a:buSzPct val="125000"/>
        <a:buFont typeface="Bookman Old Style" pitchFamily="18" charset="0"/>
        <a:buChar char="−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25000"/>
        </a:spcAft>
        <a:buClr>
          <a:srgbClr val="1C7CAA"/>
        </a:buClr>
        <a:buSzPct val="125000"/>
        <a:buFont typeface="Bookman Old Style" pitchFamily="18" charset="0"/>
        <a:buChar char="−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25000"/>
        </a:spcAft>
        <a:buClr>
          <a:srgbClr val="1C7CAA"/>
        </a:buClr>
        <a:buSzPct val="125000"/>
        <a:buFont typeface="Bookman Old Style" pitchFamily="18" charset="0"/>
        <a:buChar char="−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25000"/>
        </a:spcAft>
        <a:buClr>
          <a:srgbClr val="1C7CAA"/>
        </a:buClr>
        <a:buSzPct val="125000"/>
        <a:buFont typeface="Bookman Old Style" pitchFamily="18" charset="0"/>
        <a:buChar char="−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14833"/>
            <a:ext cx="8305800" cy="1470025"/>
          </a:xfrm>
        </p:spPr>
        <p:txBody>
          <a:bodyPr/>
          <a:lstStyle/>
          <a:p>
            <a:r>
              <a:rPr lang="en-US" sz="4800" dirty="0"/>
              <a:t>Engaging professional societies in improving the quality of </a:t>
            </a:r>
            <a:r>
              <a:rPr lang="en-US" sz="4800" dirty="0" smtClean="0"/>
              <a:t>care </a:t>
            </a:r>
            <a:r>
              <a:rPr lang="en-US" sz="4400" i="1" dirty="0" smtClean="0"/>
              <a:t>A </a:t>
            </a:r>
            <a:r>
              <a:rPr lang="en-US" sz="4400" i="1" dirty="0"/>
              <a:t>view from the ACP</a:t>
            </a:r>
            <a:r>
              <a:rPr lang="en-US" altLang="en-US" sz="4400" dirty="0" smtClean="0"/>
              <a:t/>
            </a:r>
            <a:br>
              <a:rPr lang="en-US" altLang="en-US" sz="4400" dirty="0" smtClean="0"/>
            </a:br>
            <a:endParaRPr lang="en-US" altLang="en-US" sz="2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421626"/>
            <a:ext cx="8229600" cy="2140974"/>
          </a:xfrm>
        </p:spPr>
        <p:txBody>
          <a:bodyPr>
            <a:normAutofit fontScale="32500" lnSpcReduction="20000"/>
          </a:bodyPr>
          <a:lstStyle/>
          <a:p>
            <a:pPr eaLnBrk="1" hangingPunct="1"/>
            <a:r>
              <a:rPr lang="en-US" altLang="en-US" sz="9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Steven Weinberger, MD, MACP, FRCP, FCCP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8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Executive Vice President and CEO Emeritus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8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American College of Physicians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8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Adjunct Professor of Medicine, Univ. of Pennsylvania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8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Senior Lecturer on Medicine, Harvard Medical School</a:t>
            </a:r>
          </a:p>
          <a:p>
            <a:pPr eaLnBrk="1" hangingPunct="1"/>
            <a:endParaRPr lang="en-US" alt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68588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2875"/>
            <a:ext cx="8153400" cy="990600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Acthar</a:t>
            </a:r>
            <a:r>
              <a:rPr lang="en-US" sz="4000" dirty="0" smtClean="0"/>
              <a:t> and drugs like it are at the interface of 3 ACP priorities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2881312" y="4531816"/>
            <a:ext cx="3324225" cy="1543049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Sustainable drug pricing</a:t>
            </a:r>
            <a:endParaRPr lang="en-US" sz="2800" b="1" dirty="0"/>
          </a:p>
        </p:txBody>
      </p:sp>
      <p:sp>
        <p:nvSpPr>
          <p:cNvPr id="7" name="Oval 6"/>
          <p:cNvSpPr/>
          <p:nvPr/>
        </p:nvSpPr>
        <p:spPr>
          <a:xfrm>
            <a:off x="428626" y="1724027"/>
            <a:ext cx="3086099" cy="17335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Evidence-based medicine</a:t>
            </a:r>
            <a:endParaRPr lang="en-US" sz="2800" b="1" dirty="0"/>
          </a:p>
        </p:txBody>
      </p:sp>
      <p:sp>
        <p:nvSpPr>
          <p:cNvPr id="8" name="Oval 7"/>
          <p:cNvSpPr/>
          <p:nvPr/>
        </p:nvSpPr>
        <p:spPr>
          <a:xfrm>
            <a:off x="5391150" y="1762126"/>
            <a:ext cx="3295649" cy="1733550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High value, cost-conscious care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05237" y="3238843"/>
            <a:ext cx="2200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</a:rPr>
              <a:t>Acthar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1" name="Straight Arrow Connector 10"/>
          <p:cNvCxnSpPr>
            <a:endCxn id="9" idx="1"/>
          </p:cNvCxnSpPr>
          <p:nvPr/>
        </p:nvCxnSpPr>
        <p:spPr>
          <a:xfrm>
            <a:off x="2609850" y="3400426"/>
            <a:ext cx="1195387" cy="16158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200650" y="3400426"/>
            <a:ext cx="1004888" cy="16158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0"/>
          </p:cNvCxnSpPr>
          <p:nvPr/>
        </p:nvCxnSpPr>
        <p:spPr>
          <a:xfrm flipH="1" flipV="1">
            <a:off x="4543424" y="3842296"/>
            <a:ext cx="1" cy="68952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81488" y="3905027"/>
            <a:ext cx="523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X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81312" y="3072855"/>
            <a:ext cx="523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X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41157" y="3072856"/>
            <a:ext cx="523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X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4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Evidence-based guideline development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581616"/>
            <a:ext cx="7973304" cy="45720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Many societies (e.g., ACP, ACCP) now develop evidence-based clinical guidelines that set national standards</a:t>
            </a:r>
          </a:p>
          <a:p>
            <a:pPr>
              <a:spcBef>
                <a:spcPts val="300"/>
              </a:spcBef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Desired composition of guideline committees</a:t>
            </a:r>
          </a:p>
          <a:p>
            <a:pPr lvl="1">
              <a:spcBef>
                <a:spcPts val="300"/>
              </a:spcBef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Experts in evidence-based medicine</a:t>
            </a:r>
          </a:p>
          <a:p>
            <a:pPr lvl="1">
              <a:spcBef>
                <a:spcPts val="300"/>
              </a:spcBef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Content experts</a:t>
            </a:r>
          </a:p>
          <a:p>
            <a:pPr lvl="1">
              <a:spcBef>
                <a:spcPts val="300"/>
              </a:spcBef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Patient representation</a:t>
            </a:r>
          </a:p>
          <a:p>
            <a:pPr lvl="1">
              <a:spcBef>
                <a:spcPts val="300"/>
              </a:spcBef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Must avoid relevant conflicts of interest</a:t>
            </a:r>
          </a:p>
        </p:txBody>
      </p:sp>
    </p:spTree>
    <p:extLst>
      <p:ext uri="{BB962C8B-B14F-4D97-AF65-F5344CB8AC3E}">
        <p14:creationId xmlns:p14="http://schemas.microsoft.com/office/powerpoint/2010/main" val="159031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0892"/>
            <a:ext cx="8153400" cy="990600"/>
          </a:xfrm>
        </p:spPr>
        <p:txBody>
          <a:bodyPr>
            <a:noAutofit/>
          </a:bodyPr>
          <a:lstStyle/>
          <a:p>
            <a:r>
              <a:rPr lang="en-US" dirty="0" smtClean="0"/>
              <a:t>IOM 2011 Standards for Trustworthy Clinical Practice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533908"/>
            <a:ext cx="7893791" cy="4572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Transparent process (including funding transparency)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Disclosure and management of COIs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Guideline development group composition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Systematic review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Evidence quality and recommendation strength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Articulating recommendations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External review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Updating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1111" y="6401204"/>
            <a:ext cx="5494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IOM. </a:t>
            </a:r>
            <a:r>
              <a:rPr lang="en-US" sz="2000" b="1" i="1" dirty="0" smtClean="0"/>
              <a:t>Clinical Practice Guidelines We Can Trust</a:t>
            </a:r>
            <a:r>
              <a:rPr lang="en-US" sz="2000" b="1" dirty="0" smtClean="0"/>
              <a:t>, 2011.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6384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0892"/>
            <a:ext cx="8153400" cy="990600"/>
          </a:xfrm>
        </p:spPr>
        <p:txBody>
          <a:bodyPr>
            <a:noAutofit/>
          </a:bodyPr>
          <a:lstStyle/>
          <a:p>
            <a:r>
              <a:rPr lang="en-US" dirty="0" smtClean="0"/>
              <a:t>Evidence-based medicine at ACP: historical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470297"/>
            <a:ext cx="7965353" cy="4572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1977 – Medical Necessity Project, funded by BC-BS.  Evaluate diagnostic and therapeutic procedures, provide recommendations re value.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1981 – Clinical Efficacy Assessment Project (CEAP)</a:t>
            </a:r>
          </a:p>
          <a:p>
            <a:pPr lvl="1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3 year funding from Hartford Foundation</a:t>
            </a:r>
          </a:p>
          <a:p>
            <a:pPr lvl="1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versight from Clinical Efficacy Assessment Subcommittee (CEAS)</a:t>
            </a:r>
          </a:p>
          <a:p>
            <a:pPr lvl="1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Focused on evaluating medical advances – reviewing literature and providing guidance</a:t>
            </a:r>
          </a:p>
          <a:p>
            <a:pPr lvl="1"/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77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6795"/>
            <a:ext cx="8153400" cy="990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Current status:  Clinical Guidelines Committee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541859"/>
            <a:ext cx="7902847" cy="4572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Independent background evidence review, often by Evidence-based Practice Centers (EPC) 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Review of data/evidence and recommendations drafted by subpanel of the Clinical Guidelines Committee</a:t>
            </a:r>
          </a:p>
          <a:p>
            <a:pPr lvl="1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Full committee review of recommendations and draft paper</a:t>
            </a:r>
          </a:p>
          <a:p>
            <a:pPr lvl="1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Review and approval by Board of Regents</a:t>
            </a:r>
          </a:p>
          <a:p>
            <a:pPr lvl="1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Submission to 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Annals of Internal Medicine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for formal peer review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2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6" t="17275" r="6674" b="7826"/>
          <a:stretch/>
        </p:blipFill>
        <p:spPr bwMode="auto">
          <a:xfrm>
            <a:off x="0" y="1109511"/>
            <a:ext cx="9144000" cy="442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09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Grading process: Quality of evidence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533908"/>
            <a:ext cx="7949450" cy="4572000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High 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quality evidence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obtained from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1 or more well-designed and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well-executed randomized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, controlled trials (RCTs) that yield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consistent and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directly applicable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results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Moderate quality evidence –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obtained from RCTs with important limitations (e.g., small numbers, lack of blinding, unexplained heterogeneity of effect)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Low quality –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typically observational studies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Insufficient evidence</a:t>
            </a:r>
            <a:endParaRPr lang="en-US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49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Grading of recommendations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478248"/>
            <a:ext cx="7933548" cy="4572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</a:rPr>
              <a:t>Strong recommendation </a:t>
            </a:r>
            <a:r>
              <a:rPr lang="en-US" sz="3200" b="1" i="1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benefits clearly outweigh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risks and burden, or risks and burden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clearly outweigh benefits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</a:rPr>
              <a:t>Weak recommendation –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benefits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are finely balanced with risks and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burden, or uncertainty about magnitude of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benefits and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risks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Patient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preferences may strongly influence the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appropriate therapy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0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4" t="7037" r="11563" b="15555"/>
          <a:stretch/>
        </p:blipFill>
        <p:spPr bwMode="auto">
          <a:xfrm>
            <a:off x="0" y="762000"/>
            <a:ext cx="9144000" cy="503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56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Broadening output of ACP’s Clinical Guidelines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836057"/>
            <a:ext cx="7965353" cy="45720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Clinical Guidelines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Clinical Guidance Statements – based on review of existing guidelines by other organizations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Best Practice Advice / High Value Care Advice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4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Disclosures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4403" y="2026940"/>
            <a:ext cx="7964641" cy="45720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I am an employee of the American College of Physicians (ACP)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I have no financial relationships with pharmaceutical companies, device manufacturers, etc.</a:t>
            </a:r>
          </a:p>
        </p:txBody>
      </p:sp>
    </p:spTree>
    <p:extLst>
      <p:ext uri="{BB962C8B-B14F-4D97-AF65-F5344CB8AC3E}">
        <p14:creationId xmlns:p14="http://schemas.microsoft.com/office/powerpoint/2010/main" val="119266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1" t="18551" r="22587" b="12348"/>
          <a:stretch/>
        </p:blipFill>
        <p:spPr bwMode="auto">
          <a:xfrm>
            <a:off x="375821" y="421418"/>
            <a:ext cx="8434223" cy="582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7" t="15188" r="21544" b="6203"/>
          <a:stretch/>
        </p:blipFill>
        <p:spPr bwMode="auto">
          <a:xfrm>
            <a:off x="500931" y="421418"/>
            <a:ext cx="7919497" cy="599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45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High value, cost-conscious care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494151"/>
            <a:ext cx="7941499" cy="457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Costs of healthcare comprise ~17% of US GDP (nearly $3 trillion out of $18 trillion)</a:t>
            </a:r>
          </a:p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Estimate from Institute of Medicine:  30% of healthcare costs are wasted</a:t>
            </a:r>
          </a:p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The healthcare system has a societal responsibility to reduce waste and control costs</a:t>
            </a:r>
          </a:p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Reducing overuse and misuse 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</a:rPr>
              <a:t>improves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quality</a:t>
            </a:r>
          </a:p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National professional societies can and should play an important role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98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800" dirty="0" smtClean="0"/>
              <a:t>Mandate to reduce the cost of care</a:t>
            </a:r>
            <a:endParaRPr lang="en-US" sz="4800" dirty="0"/>
          </a:p>
        </p:txBody>
      </p:sp>
      <p:graphicFrame>
        <p:nvGraphicFramePr>
          <p:cNvPr id="7171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015318"/>
              </p:ext>
            </p:extLst>
          </p:nvPr>
        </p:nvGraphicFramePr>
        <p:xfrm>
          <a:off x="609600" y="1600200"/>
          <a:ext cx="79248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Worksheet" r:id="rId3" imgW="8038937" imgH="4590842" progId="Excel.Sheet.8">
                  <p:embed/>
                </p:oleObj>
              </mc:Choice>
              <mc:Fallback>
                <p:oleObj name="Worksheet" r:id="rId3" imgW="8038937" imgH="4590842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00200"/>
                        <a:ext cx="7924800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3456039" y="6378140"/>
            <a:ext cx="5518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Wingdings" pitchFamily="2" charset="2"/>
              <a:buChar char="§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CMS, Office of the Actuary, National Health Statistics Group</a:t>
            </a:r>
          </a:p>
        </p:txBody>
      </p:sp>
    </p:spTree>
    <p:extLst>
      <p:ext uri="{BB962C8B-B14F-4D97-AF65-F5344CB8AC3E}">
        <p14:creationId xmlns:p14="http://schemas.microsoft.com/office/powerpoint/2010/main" val="287275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eve\Dropbox\Lectures\RCP plenary talk\OECD healthcare costs relative to GD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>
            <a:off x="423062" y="1371600"/>
            <a:ext cx="228600" cy="53340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14600"/>
            <a:ext cx="341313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004408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1F497D">
                    <a:lumMod val="75000"/>
                  </a:srgbClr>
                </a:solidFill>
                <a:latin typeface="Tw Cen MT"/>
              </a:rPr>
              <a:t>US 16.4%</a:t>
            </a:r>
            <a:endParaRPr lang="en-US" sz="2000" b="1" dirty="0">
              <a:solidFill>
                <a:srgbClr val="1F497D">
                  <a:lumMod val="75000"/>
                </a:srgbClr>
              </a:solidFill>
              <a:latin typeface="Tw Cen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9013" y="2108108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1F497D">
                    <a:lumMod val="75000"/>
                  </a:srgbClr>
                </a:solidFill>
                <a:latin typeface="Tw Cen MT"/>
              </a:rPr>
              <a:t>UK 8.5%</a:t>
            </a:r>
            <a:endParaRPr lang="en-US" sz="2000" b="1" dirty="0">
              <a:solidFill>
                <a:srgbClr val="1F497D">
                  <a:lumMod val="75000"/>
                </a:srgbClr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76701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800" dirty="0" smtClean="0"/>
              <a:t>Excess cost domain estimates</a:t>
            </a: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3470787" y="6364288"/>
            <a:ext cx="495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Wingdings" pitchFamily="2" charset="2"/>
              <a:buChar char="§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1" dirty="0">
                <a:solidFill>
                  <a:prstClr val="white"/>
                </a:solidFill>
              </a:rPr>
              <a:t>IOM. The Healthcare Imperative, 2010</a:t>
            </a:r>
            <a:r>
              <a:rPr lang="en-US" altLang="en-US" sz="1800" b="1" dirty="0">
                <a:solidFill>
                  <a:prstClr val="white"/>
                </a:solidFill>
              </a:rPr>
              <a:t>.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0522650"/>
              </p:ext>
            </p:extLst>
          </p:nvPr>
        </p:nvGraphicFramePr>
        <p:xfrm>
          <a:off x="111319" y="1379333"/>
          <a:ext cx="8598715" cy="4759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Worksheet" r:id="rId3" imgW="8303472" imgH="4493141" progId="Excel.Sheet.8">
                  <p:embed/>
                </p:oleObj>
              </mc:Choice>
              <mc:Fallback>
                <p:oleObj name="Worksheet" r:id="rId3" imgW="8303472" imgH="4493141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319" y="1379333"/>
                        <a:ext cx="8598715" cy="47590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479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1226"/>
            <a:ext cx="840581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270820" y="6112232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Wingdings" pitchFamily="2" charset="2"/>
              <a:buChar char="§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>
                <a:solidFill>
                  <a:prstClr val="white"/>
                </a:solidFill>
              </a:rPr>
              <a:t>From Reinhardt blog, NY Times, 12/24/2010</a:t>
            </a:r>
          </a:p>
        </p:txBody>
      </p:sp>
    </p:spTree>
    <p:extLst>
      <p:ext uri="{BB962C8B-B14F-4D97-AF65-F5344CB8AC3E}">
        <p14:creationId xmlns:p14="http://schemas.microsoft.com/office/powerpoint/2010/main" val="91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6126163" cy="589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extBox 4"/>
          <p:cNvSpPr txBox="1">
            <a:spLocks noChangeArrowheads="1"/>
          </p:cNvSpPr>
          <p:nvPr/>
        </p:nvSpPr>
        <p:spPr bwMode="auto">
          <a:xfrm>
            <a:off x="838200" y="6324600"/>
            <a:ext cx="655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Wingdings" pitchFamily="2" charset="2"/>
              <a:buChar char="§"/>
              <a:defRPr sz="28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1" smtClean="0">
                <a:solidFill>
                  <a:srgbClr val="000000"/>
                </a:solidFill>
                <a:cs typeface="Arial" pitchFamily="34" charset="0"/>
              </a:rPr>
              <a:t>Source:  </a:t>
            </a:r>
            <a:r>
              <a:rPr lang="en-US" altLang="en-US" sz="1800" b="1" i="1" smtClean="0">
                <a:solidFill>
                  <a:srgbClr val="000000"/>
                </a:solidFill>
                <a:cs typeface="Arial" pitchFamily="34" charset="0"/>
              </a:rPr>
              <a:t>ACP Internist </a:t>
            </a:r>
            <a:r>
              <a:rPr lang="en-US" altLang="en-US" sz="1800" b="1" smtClean="0">
                <a:solidFill>
                  <a:srgbClr val="000000"/>
                </a:solidFill>
                <a:cs typeface="Arial" pitchFamily="34" charset="0"/>
              </a:rPr>
              <a:t>(J.C. Duffy, B. Montgomery)</a:t>
            </a:r>
          </a:p>
        </p:txBody>
      </p:sp>
    </p:spTree>
    <p:extLst>
      <p:ext uri="{BB962C8B-B14F-4D97-AF65-F5344CB8AC3E}">
        <p14:creationId xmlns:p14="http://schemas.microsoft.com/office/powerpoint/2010/main" val="532327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" t="19363" r="59565" b="6319"/>
          <a:stretch/>
        </p:blipFill>
        <p:spPr bwMode="auto">
          <a:xfrm>
            <a:off x="667910" y="3097346"/>
            <a:ext cx="3067767" cy="332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94" y="177027"/>
            <a:ext cx="5027285" cy="282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980" y="4186671"/>
            <a:ext cx="5698298" cy="170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" t="12467" r="4522" b="22551"/>
          <a:stretch/>
        </p:blipFill>
        <p:spPr bwMode="auto">
          <a:xfrm>
            <a:off x="3203856" y="1266356"/>
            <a:ext cx="5462546" cy="215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3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4990"/>
            <a:ext cx="8153400" cy="990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Components of ACP’s High Value Care initiative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533908"/>
            <a:ext cx="7997158" cy="4572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Identification of areas of overuse and misuse of care</a:t>
            </a:r>
          </a:p>
          <a:p>
            <a:pPr lvl="1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Establishment of ACP’s High Value Care Task Force</a:t>
            </a:r>
          </a:p>
          <a:p>
            <a:pPr lvl="1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Publication of “best practice / high value care advice ” papers in 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Annals of Internal Medicine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Education about areas of overuse and misuse of care to several audiences:</a:t>
            </a:r>
          </a:p>
          <a:p>
            <a:pPr lvl="1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Practicing clinicians</a:t>
            </a:r>
          </a:p>
          <a:p>
            <a:pPr lvl="1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Trainees (students, residents, fellows)</a:t>
            </a:r>
          </a:p>
          <a:p>
            <a:pPr lvl="1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Patients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5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124"/>
            <a:ext cx="9142189" cy="657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78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Outline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474936"/>
            <a:ext cx="7953647" cy="4572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Background about the American College of Physicians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</a:rPr>
              <a:t>Acthar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in sarcoidosis:  a case study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The role of clinical guideline development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The role of promoting high value care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The importance of sustainable drug pricing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54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58825"/>
            <a:ext cx="8610600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10"/>
          <p:cNvSpPr txBox="1">
            <a:spLocks noChangeArrowheads="1"/>
          </p:cNvSpPr>
          <p:nvPr/>
        </p:nvSpPr>
        <p:spPr bwMode="auto">
          <a:xfrm>
            <a:off x="3714136" y="6425935"/>
            <a:ext cx="525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Wingdings" pitchFamily="2" charset="2"/>
              <a:buChar char="§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1" i="1" dirty="0">
                <a:solidFill>
                  <a:prstClr val="white"/>
                </a:solidFill>
              </a:rPr>
              <a:t>Ann Intern Med. </a:t>
            </a:r>
            <a:r>
              <a:rPr lang="en-US" altLang="en-US" sz="2000" b="1" dirty="0">
                <a:solidFill>
                  <a:prstClr val="white"/>
                </a:solidFill>
              </a:rPr>
              <a:t>2012; 157:284-286.</a:t>
            </a:r>
            <a:endParaRPr lang="en-US" altLang="en-US" sz="2000" b="1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90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143000"/>
            <a:ext cx="8464550" cy="4152900"/>
          </a:xfrm>
          <a:noFill/>
        </p:spPr>
      </p:pic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3667432" y="6242972"/>
            <a:ext cx="4648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82880" bIns="0">
            <a:spAutoFit/>
          </a:bodyPr>
          <a:lstStyle>
            <a:lvl1pPr eaLnBrk="0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Wingdings" pitchFamily="2" charset="2"/>
              <a:buChar char="§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1" i="1" dirty="0">
                <a:solidFill>
                  <a:prstClr val="white"/>
                </a:solidFill>
              </a:rPr>
              <a:t>Ann Intern Med. </a:t>
            </a:r>
            <a:r>
              <a:rPr lang="en-US" altLang="en-US" sz="2000" b="1" dirty="0">
                <a:solidFill>
                  <a:prstClr val="white"/>
                </a:solidFill>
              </a:rPr>
              <a:t>2011; 155:386-388</a:t>
            </a:r>
            <a:endParaRPr lang="en-US" altLang="en-US" sz="2000" b="1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00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23438" r="12500" b="29688"/>
          <a:stretch>
            <a:fillRect/>
          </a:stretch>
        </p:blipFill>
        <p:spPr bwMode="auto">
          <a:xfrm>
            <a:off x="152400" y="838200"/>
            <a:ext cx="899160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457200" y="54864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Wingdings" pitchFamily="2" charset="2"/>
              <a:buChar char="§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3366"/>
                </a:solidFill>
              </a:rPr>
              <a:t>Source:  http://www.acgme-nas.org/assets/pdf/Milestones/InternalMedicineMilestones.pdf</a:t>
            </a:r>
          </a:p>
        </p:txBody>
      </p:sp>
      <p:sp>
        <p:nvSpPr>
          <p:cNvPr id="43012" name="TextBox 8"/>
          <p:cNvSpPr txBox="1">
            <a:spLocks noChangeArrowheads="1"/>
          </p:cNvSpPr>
          <p:nvPr/>
        </p:nvSpPr>
        <p:spPr bwMode="auto">
          <a:xfrm>
            <a:off x="457200" y="381000"/>
            <a:ext cx="822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Wingdings" pitchFamily="2" charset="2"/>
              <a:buChar char="§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25000"/>
              </a:spcAft>
              <a:buClr>
                <a:srgbClr val="1C7CAA"/>
              </a:buClr>
              <a:buSzPct val="125000"/>
              <a:buFont typeface="Bookman Old Style" pitchFamily="18" charset="0"/>
              <a:buChar char="−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27063"/>
                </a:solidFill>
              </a:rPr>
              <a:t>ACGME milestone relating to stewardship of resources</a:t>
            </a:r>
          </a:p>
        </p:txBody>
      </p:sp>
    </p:spTree>
    <p:extLst>
      <p:ext uri="{BB962C8B-B14F-4D97-AF65-F5344CB8AC3E}">
        <p14:creationId xmlns:p14="http://schemas.microsoft.com/office/powerpoint/2010/main" val="416409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ACP’s efforts re drug pricing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589567"/>
            <a:ext cx="7885840" cy="4572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Areas of concern</a:t>
            </a:r>
          </a:p>
          <a:p>
            <a:pPr lvl="1">
              <a:spcBef>
                <a:spcPts val="1200"/>
              </a:spcBef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High cost of new biologics</a:t>
            </a:r>
          </a:p>
          <a:p>
            <a:pPr lvl="1">
              <a:spcBef>
                <a:spcPts val="1200"/>
              </a:spcBef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Untenable increases in price for generics/established drugs (e.g., colchicine,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EpiPen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Advocacy at federal level, e.g., participation in Campaign for Sustainable Rx. Pricing (www.csrxp.org)</a:t>
            </a:r>
          </a:p>
          <a:p>
            <a:pPr>
              <a:spcBef>
                <a:spcPts val="1200"/>
              </a:spcBef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Development of published position statement</a:t>
            </a:r>
          </a:p>
        </p:txBody>
      </p:sp>
    </p:spTree>
    <p:extLst>
      <p:ext uri="{BB962C8B-B14F-4D97-AF65-F5344CB8AC3E}">
        <p14:creationId xmlns:p14="http://schemas.microsoft.com/office/powerpoint/2010/main" val="25081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3" t="17323" r="10059" b="13911"/>
          <a:stretch/>
        </p:blipFill>
        <p:spPr bwMode="auto">
          <a:xfrm>
            <a:off x="1" y="995002"/>
            <a:ext cx="9144000" cy="434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31200" y="5781600"/>
            <a:ext cx="702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Source:  </a:t>
            </a:r>
            <a:r>
              <a:rPr lang="en-US" sz="2800" b="1" i="1" dirty="0" smtClean="0">
                <a:solidFill>
                  <a:schemeClr val="bg1"/>
                </a:solidFill>
              </a:rPr>
              <a:t>Ann Intern Med. </a:t>
            </a:r>
            <a:r>
              <a:rPr lang="en-US" sz="2800" b="1" dirty="0" smtClean="0">
                <a:solidFill>
                  <a:schemeClr val="bg1"/>
                </a:solidFill>
              </a:rPr>
              <a:t>2016; 165:50-52.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38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78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Recommendations from position statement </a:t>
            </a:r>
            <a:r>
              <a:rPr lang="en-US" sz="3200" i="1" dirty="0" smtClean="0"/>
              <a:t>ACP supports: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589567"/>
            <a:ext cx="7940247" cy="4572000"/>
          </a:xfrm>
        </p:spPr>
        <p:txBody>
          <a:bodyPr/>
          <a:lstStyle/>
          <a:p>
            <a:pPr>
              <a:spcAft>
                <a:spcPts val="200"/>
              </a:spcAft>
            </a:pPr>
            <a:r>
              <a:rPr lang="en-US" sz="2600" b="1" dirty="0" smtClean="0">
                <a:solidFill>
                  <a:schemeClr val="tx2">
                    <a:lumMod val="75000"/>
                  </a:schemeClr>
                </a:solidFill>
              </a:rPr>
              <a:t>Transparency in the pricing, cost, and comparative value of all pharmaceutical products</a:t>
            </a:r>
          </a:p>
          <a:p>
            <a:pPr>
              <a:spcAft>
                <a:spcPts val="200"/>
              </a:spcAft>
            </a:pPr>
            <a:r>
              <a:rPr lang="en-US" sz="2600" b="1" dirty="0" smtClean="0">
                <a:solidFill>
                  <a:schemeClr val="tx2">
                    <a:lumMod val="75000"/>
                  </a:schemeClr>
                </a:solidFill>
              </a:rPr>
              <a:t>Elimination of restrictions of using quality-adjusted life-years (QALYs) in research funded by the Patient-Centered Outcomes Research Institute (PCORI)</a:t>
            </a:r>
          </a:p>
          <a:p>
            <a:pPr>
              <a:spcAft>
                <a:spcPts val="200"/>
              </a:spcAft>
            </a:pPr>
            <a:r>
              <a:rPr lang="en-US" sz="2600" b="1" dirty="0" smtClean="0">
                <a:solidFill>
                  <a:schemeClr val="tx2">
                    <a:lumMod val="75000"/>
                  </a:schemeClr>
                </a:solidFill>
              </a:rPr>
              <a:t>Research into novel approaches to encourage value-based decision making</a:t>
            </a:r>
          </a:p>
          <a:p>
            <a:pPr>
              <a:spcAft>
                <a:spcPts val="200"/>
              </a:spcAft>
            </a:pPr>
            <a:r>
              <a:rPr lang="en-US" sz="2600" b="1" dirty="0" smtClean="0">
                <a:solidFill>
                  <a:schemeClr val="tx2">
                    <a:lumMod val="75000"/>
                  </a:schemeClr>
                </a:solidFill>
              </a:rPr>
              <a:t>Ensuring that patient cost-sharing for specialty drugs is not set at a level that imposes a substantial economic burden to patients</a:t>
            </a:r>
            <a:endParaRPr lang="en-US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5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ACP supports the following approaches to address the rapidly increasing cost of drugs: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589567"/>
            <a:ext cx="8013972" cy="4572000"/>
          </a:xfrm>
        </p:spPr>
        <p:txBody>
          <a:bodyPr/>
          <a:lstStyle/>
          <a:p>
            <a:pPr>
              <a:spcAft>
                <a:spcPts val="200"/>
              </a:spcAft>
            </a:pPr>
            <a:r>
              <a:rPr lang="en-US" sz="2700" b="1" dirty="0" smtClean="0">
                <a:solidFill>
                  <a:schemeClr val="tx2">
                    <a:lumMod val="75000"/>
                  </a:schemeClr>
                </a:solidFill>
              </a:rPr>
              <a:t>Allow greater flexibility by Medicare and other publicly funded health programs to negotiate volume discounts on prescription drug prices and pursue prescription drug bulk purchasing agreements</a:t>
            </a:r>
          </a:p>
          <a:p>
            <a:pPr>
              <a:spcAft>
                <a:spcPts val="200"/>
              </a:spcAft>
            </a:pPr>
            <a:r>
              <a:rPr lang="en-US" sz="2700" b="1" dirty="0" smtClean="0">
                <a:solidFill>
                  <a:schemeClr val="tx2">
                    <a:lumMod val="75000"/>
                  </a:schemeClr>
                </a:solidFill>
              </a:rPr>
              <a:t>Consider legislative or regulatory measures to develop a process to reimport certain drugs manufactured in the US</a:t>
            </a:r>
          </a:p>
          <a:p>
            <a:pPr>
              <a:spcAft>
                <a:spcPts val="200"/>
              </a:spcAft>
            </a:pPr>
            <a:r>
              <a:rPr lang="en-US" sz="2700" b="1" dirty="0" smtClean="0">
                <a:solidFill>
                  <a:schemeClr val="tx2">
                    <a:lumMod val="75000"/>
                  </a:schemeClr>
                </a:solidFill>
              </a:rPr>
              <a:t>Establish policies/programs to increase competition for brand-name and generic sole-source drugs</a:t>
            </a:r>
            <a:endParaRPr lang="en-US" sz="27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4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Opportunities for medical professional societies:  a summary  (ISEA)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589567"/>
            <a:ext cx="7925597" cy="4572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dentify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evidence-based “best practice” that includes assessment of comparative effectiveness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Use clinical policy/guideline development to set clinical </a:t>
            </a:r>
            <a:r>
              <a:rPr lang="en-US" b="1" u="sng" dirty="0" smtClean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tandards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E</a:t>
            </a:r>
            <a:r>
              <a:rPr lang="en-US" b="1" dirty="0" smtClean="0">
                <a:solidFill>
                  <a:srgbClr val="FF0000"/>
                </a:solidFill>
              </a:rPr>
              <a:t>ducate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relevant audiences about the clinical standards and about appropriate use</a:t>
            </a:r>
          </a:p>
          <a:p>
            <a:pPr lvl="1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Educate about deceptive/misleading advertising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FF0000"/>
                </a:solidFill>
              </a:rPr>
              <a:t>dvocate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for sustainable drug pricing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37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6794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American College of Physicians (ACP)</a:t>
            </a:r>
            <a:br>
              <a:rPr lang="en-US" sz="4000" dirty="0" smtClean="0"/>
            </a:br>
            <a:r>
              <a:rPr lang="en-US" sz="4000" i="1" dirty="0" smtClean="0"/>
              <a:t>Background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505859"/>
            <a:ext cx="8028964" cy="45720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Largest medical specialty society in the world:  148,000 members</a:t>
            </a: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Represents the diversity of internal medicine</a:t>
            </a:r>
          </a:p>
          <a:p>
            <a:pPr lvl="1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Ambulatory generalists, hospitalists, subspecialists</a:t>
            </a:r>
          </a:p>
          <a:p>
            <a:pPr lvl="1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Academics, practitioners, educators, researchers, administrators</a:t>
            </a:r>
          </a:p>
          <a:p>
            <a:pPr lvl="1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From solo practice to large groups</a:t>
            </a:r>
          </a:p>
          <a:p>
            <a:pPr lvl="1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Medical students, residents, fellows, practicing clinicians, retired physicians</a:t>
            </a:r>
          </a:p>
          <a:p>
            <a:pPr lvl="1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Domestic and international membership</a:t>
            </a: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Welcomes non-physician affiliate members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4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kern="0" dirty="0">
                <a:solidFill>
                  <a:srgbClr val="027063"/>
                </a:solidFill>
                <a:latin typeface="Arial"/>
                <a:ea typeface="+mj-ea"/>
                <a:cs typeface="+mj-cs"/>
              </a:rPr>
              <a:t>Our interests at ACP are to: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20740"/>
            <a:ext cx="8004447" cy="4572000"/>
          </a:xfrm>
        </p:spPr>
        <p:txBody>
          <a:bodyPr/>
          <a:lstStyle/>
          <a:p>
            <a:pPr marL="342900" lvl="0" indent="-342900" eaLnBrk="0" hangingPunct="0">
              <a:spcBef>
                <a:spcPts val="600"/>
              </a:spcBef>
              <a:spcAft>
                <a:spcPts val="0"/>
              </a:spcAft>
              <a:buClr>
                <a:srgbClr val="1C7CAA"/>
              </a:buClr>
              <a:buSzPct val="125000"/>
            </a:pPr>
            <a:r>
              <a:rPr lang="en-US" sz="2000" b="1" kern="0" dirty="0">
                <a:solidFill>
                  <a:srgbClr val="003366"/>
                </a:solidFill>
                <a:latin typeface="Arial"/>
                <a:ea typeface="+mn-ea"/>
                <a:cs typeface="+mn-cs"/>
              </a:rPr>
              <a:t>Further the science of medicine (e.g., </a:t>
            </a:r>
            <a:r>
              <a:rPr lang="en-US" sz="2000" b="1" i="1" kern="0" dirty="0">
                <a:solidFill>
                  <a:srgbClr val="003366"/>
                </a:solidFill>
                <a:latin typeface="Arial"/>
                <a:ea typeface="+mn-ea"/>
                <a:cs typeface="+mn-cs"/>
              </a:rPr>
              <a:t>Annals of Internal Medicine</a:t>
            </a:r>
            <a:r>
              <a:rPr lang="en-US" sz="2000" b="1" kern="0" dirty="0">
                <a:solidFill>
                  <a:srgbClr val="003366"/>
                </a:solidFill>
                <a:latin typeface="Arial"/>
                <a:ea typeface="+mn-ea"/>
                <a:cs typeface="+mn-cs"/>
              </a:rPr>
              <a:t>)</a:t>
            </a:r>
            <a:endParaRPr lang="en-US" sz="2000" b="1" i="1" kern="0" dirty="0">
              <a:solidFill>
                <a:srgbClr val="003366"/>
              </a:solidFill>
              <a:latin typeface="Arial"/>
              <a:ea typeface="+mn-ea"/>
              <a:cs typeface="+mn-cs"/>
            </a:endParaRPr>
          </a:p>
          <a:p>
            <a:pPr marL="342900" lvl="0" indent="-342900" eaLnBrk="0" hangingPunct="0">
              <a:spcBef>
                <a:spcPts val="600"/>
              </a:spcBef>
              <a:spcAft>
                <a:spcPts val="0"/>
              </a:spcAft>
              <a:buClr>
                <a:srgbClr val="1C7CAA"/>
              </a:buClr>
              <a:buSzPct val="125000"/>
            </a:pPr>
            <a:r>
              <a:rPr lang="en-US" sz="2000" b="1" kern="0" dirty="0">
                <a:solidFill>
                  <a:srgbClr val="003366"/>
                </a:solidFill>
                <a:latin typeface="Arial"/>
                <a:ea typeface="+mn-ea"/>
                <a:cs typeface="+mn-cs"/>
              </a:rPr>
              <a:t>Further the clinical practice of medicine (e.g., clinical standards, guidelines)</a:t>
            </a:r>
          </a:p>
          <a:p>
            <a:pPr marL="342900" lvl="0" indent="-342900" eaLnBrk="0" hangingPunct="0">
              <a:spcBef>
                <a:spcPts val="600"/>
              </a:spcBef>
              <a:spcAft>
                <a:spcPts val="0"/>
              </a:spcAft>
              <a:buClr>
                <a:srgbClr val="1C7CAA"/>
              </a:buClr>
              <a:buSzPct val="125000"/>
            </a:pPr>
            <a:r>
              <a:rPr lang="en-US" sz="2000" b="1" kern="0" dirty="0">
                <a:solidFill>
                  <a:srgbClr val="003366"/>
                </a:solidFill>
                <a:latin typeface="Arial"/>
                <a:ea typeface="+mn-ea"/>
                <a:cs typeface="+mn-cs"/>
              </a:rPr>
              <a:t>Further the education and professional development of physicians (</a:t>
            </a:r>
            <a:r>
              <a:rPr lang="en-US" sz="2000" b="1" kern="0" dirty="0" err="1">
                <a:solidFill>
                  <a:srgbClr val="003366"/>
                </a:solidFill>
                <a:latin typeface="Arial"/>
                <a:ea typeface="+mn-ea"/>
                <a:cs typeface="+mn-cs"/>
              </a:rPr>
              <a:t>e.g</a:t>
            </a:r>
            <a:r>
              <a:rPr lang="en-US" sz="2000" b="1" kern="0" dirty="0">
                <a:solidFill>
                  <a:srgbClr val="003366"/>
                </a:solidFill>
                <a:latin typeface="Arial"/>
                <a:ea typeface="+mn-ea"/>
                <a:cs typeface="+mn-cs"/>
              </a:rPr>
              <a:t>, MKSAP, meetings and courses)</a:t>
            </a:r>
          </a:p>
          <a:p>
            <a:pPr marL="342900" lvl="0" indent="-342900" eaLnBrk="0" hangingPunct="0">
              <a:spcBef>
                <a:spcPts val="600"/>
              </a:spcBef>
              <a:spcAft>
                <a:spcPts val="0"/>
              </a:spcAft>
              <a:buClr>
                <a:srgbClr val="1C7CAA"/>
              </a:buClr>
              <a:buSzPct val="125000"/>
            </a:pPr>
            <a:r>
              <a:rPr lang="en-US" sz="2000" b="1" kern="0" dirty="0">
                <a:solidFill>
                  <a:srgbClr val="003366"/>
                </a:solidFill>
                <a:latin typeface="Arial"/>
                <a:ea typeface="+mn-ea"/>
                <a:cs typeface="+mn-cs"/>
              </a:rPr>
              <a:t>Further the </a:t>
            </a:r>
            <a:r>
              <a:rPr lang="en-US" sz="2000" b="1" kern="0" dirty="0" smtClean="0">
                <a:solidFill>
                  <a:srgbClr val="003366"/>
                </a:solidFill>
                <a:latin typeface="Arial"/>
                <a:ea typeface="+mn-ea"/>
                <a:cs typeface="+mn-cs"/>
              </a:rPr>
              <a:t>“triple aim” </a:t>
            </a:r>
            <a:r>
              <a:rPr lang="en-US" sz="2000" b="1" kern="0" dirty="0">
                <a:solidFill>
                  <a:srgbClr val="003366"/>
                </a:solidFill>
                <a:latin typeface="Arial"/>
                <a:ea typeface="+mn-ea"/>
                <a:cs typeface="+mn-cs"/>
              </a:rPr>
              <a:t>of healthcare (better care, better </a:t>
            </a:r>
            <a:r>
              <a:rPr lang="en-US" sz="2000" b="1" kern="0" dirty="0" smtClean="0">
                <a:solidFill>
                  <a:srgbClr val="003366"/>
                </a:solidFill>
                <a:latin typeface="Arial"/>
                <a:ea typeface="+mn-ea"/>
                <a:cs typeface="+mn-cs"/>
              </a:rPr>
              <a:t>health of the population, </a:t>
            </a:r>
            <a:r>
              <a:rPr lang="en-US" sz="2000" b="1" kern="0" dirty="0">
                <a:solidFill>
                  <a:srgbClr val="003366"/>
                </a:solidFill>
                <a:latin typeface="Arial"/>
                <a:ea typeface="+mn-ea"/>
                <a:cs typeface="+mn-cs"/>
              </a:rPr>
              <a:t>lower per capita costs)</a:t>
            </a:r>
          </a:p>
          <a:p>
            <a:pPr marL="342900" lvl="0" indent="-342900" eaLnBrk="0" hangingPunct="0">
              <a:spcBef>
                <a:spcPts val="600"/>
              </a:spcBef>
              <a:spcAft>
                <a:spcPts val="0"/>
              </a:spcAft>
              <a:buClr>
                <a:srgbClr val="1C7CAA"/>
              </a:buClr>
              <a:buSzPct val="125000"/>
            </a:pPr>
            <a:r>
              <a:rPr lang="en-US" sz="2000" b="1" kern="0" dirty="0">
                <a:solidFill>
                  <a:srgbClr val="003366"/>
                </a:solidFill>
                <a:latin typeface="Arial"/>
                <a:ea typeface="+mn-ea"/>
                <a:cs typeface="+mn-cs"/>
              </a:rPr>
              <a:t>Further the future of medicine (students, residents, fellows)</a:t>
            </a:r>
          </a:p>
          <a:p>
            <a:pPr marL="342900" lvl="0" indent="-342900" eaLnBrk="0" hangingPunct="0">
              <a:spcBef>
                <a:spcPts val="600"/>
              </a:spcBef>
              <a:spcAft>
                <a:spcPts val="0"/>
              </a:spcAft>
              <a:buClr>
                <a:srgbClr val="1C7CAA"/>
              </a:buClr>
              <a:buSzPct val="125000"/>
            </a:pPr>
            <a:r>
              <a:rPr lang="en-US" sz="2000" b="1" kern="0" dirty="0">
                <a:solidFill>
                  <a:srgbClr val="003366"/>
                </a:solidFill>
                <a:latin typeface="Arial"/>
                <a:ea typeface="+mn-ea"/>
                <a:cs typeface="+mn-cs"/>
              </a:rPr>
              <a:t>Further professional satisfaction (e.g., payment reform, practice </a:t>
            </a:r>
            <a:r>
              <a:rPr lang="en-US" sz="2000" b="1" kern="0" dirty="0" smtClean="0">
                <a:solidFill>
                  <a:srgbClr val="003366"/>
                </a:solidFill>
                <a:latin typeface="Arial"/>
                <a:ea typeface="+mn-ea"/>
                <a:cs typeface="+mn-cs"/>
              </a:rPr>
              <a:t>redesign, addressing burnout)</a:t>
            </a:r>
          </a:p>
          <a:p>
            <a:pPr marL="342900" lvl="0" indent="-342900" eaLnBrk="0" hangingPunct="0">
              <a:spcBef>
                <a:spcPts val="600"/>
              </a:spcBef>
              <a:spcAft>
                <a:spcPts val="0"/>
              </a:spcAft>
              <a:buClr>
                <a:srgbClr val="1C7CAA"/>
              </a:buClr>
              <a:buSzPct val="125000"/>
            </a:pPr>
            <a:r>
              <a:rPr lang="en-US" sz="2000" b="1" kern="0" dirty="0" smtClean="0">
                <a:solidFill>
                  <a:srgbClr val="003366"/>
                </a:solidFill>
                <a:latin typeface="Arial"/>
                <a:ea typeface="+mn-ea"/>
                <a:cs typeface="+mn-cs"/>
              </a:rPr>
              <a:t>Develop positions on societal issues that affect health and public health (e.g., </a:t>
            </a:r>
            <a:r>
              <a:rPr lang="en-US" sz="2000" b="1" kern="0" smtClean="0">
                <a:solidFill>
                  <a:srgbClr val="003366"/>
                </a:solidFill>
                <a:latin typeface="Arial"/>
                <a:ea typeface="+mn-ea"/>
                <a:cs typeface="+mn-cs"/>
              </a:rPr>
              <a:t>firearms violence, </a:t>
            </a:r>
            <a:r>
              <a:rPr lang="en-US" sz="2000" b="1" kern="0" dirty="0" smtClean="0">
                <a:solidFill>
                  <a:srgbClr val="003366"/>
                </a:solidFill>
                <a:latin typeface="Arial"/>
                <a:ea typeface="+mn-ea"/>
                <a:cs typeface="+mn-cs"/>
              </a:rPr>
              <a:t>climate change)</a:t>
            </a:r>
            <a:endParaRPr lang="en-US" sz="2000" b="1" kern="0" dirty="0">
              <a:solidFill>
                <a:srgbClr val="00336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43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</a:t>
            </a:r>
            <a:r>
              <a:rPr lang="en-US" sz="4400" dirty="0" smtClean="0"/>
              <a:t>arcoidosis:  some background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411767"/>
            <a:ext cx="7940947" cy="45720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 multisystem disease of unknown cause, most commonly affecting the respiratory system</a:t>
            </a: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Many cases are asymptomatic</a:t>
            </a: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Variable natural history; can resolve spontaneously</a:t>
            </a: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Decision to treat based on symptoms, organ dysfunction, and trend over time</a:t>
            </a: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Oral corticosteroids are the treatment standard</a:t>
            </a:r>
          </a:p>
          <a:p>
            <a:pPr lvl="1">
              <a:spcBef>
                <a:spcPts val="600"/>
              </a:spcBef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Often improve symptoms and organ involvement</a:t>
            </a:r>
          </a:p>
          <a:p>
            <a:pPr lvl="1">
              <a:spcBef>
                <a:spcPts val="600"/>
              </a:spcBef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Unclear if alter eventual disease course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35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Oral corticosteroids and </a:t>
            </a:r>
            <a:r>
              <a:rPr lang="en-US" dirty="0" err="1" smtClean="0"/>
              <a:t>Acthar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some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526067"/>
            <a:ext cx="7915547" cy="4572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Oral corticosteroids</a:t>
            </a:r>
          </a:p>
          <a:p>
            <a:pPr lvl="1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Widely used for a variety of conditions</a:t>
            </a:r>
          </a:p>
          <a:p>
            <a:pPr lvl="1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Cost:  $8-12 per month</a:t>
            </a:r>
          </a:p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Acthar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(ACTH)</a:t>
            </a:r>
          </a:p>
          <a:p>
            <a:pPr lvl="1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Works by stimulating release of adrenal corticosteroids</a:t>
            </a:r>
          </a:p>
          <a:p>
            <a:pPr lvl="1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FDA-approved in 1952 for multiple indications</a:t>
            </a:r>
          </a:p>
          <a:p>
            <a:pPr lvl="1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Synthetic prednisone developed in 1955 and has replaced use of ACTH</a:t>
            </a:r>
          </a:p>
          <a:p>
            <a:pPr lvl="1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Cost:  $35,000 per vial; frequency unclear</a:t>
            </a:r>
          </a:p>
          <a:p>
            <a:pPr lvl="1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0" t="12986" r="20695" b="12000"/>
          <a:stretch/>
        </p:blipFill>
        <p:spPr bwMode="auto">
          <a:xfrm>
            <a:off x="0" y="206734"/>
            <a:ext cx="9144000" cy="64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93419" y="5827393"/>
            <a:ext cx="3673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Advertisement in CHEST, October 2015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7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6" t="6076" r="22490" b="21979"/>
          <a:stretch/>
        </p:blipFill>
        <p:spPr bwMode="auto">
          <a:xfrm>
            <a:off x="1" y="48884"/>
            <a:ext cx="9144000" cy="674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35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 ACP template - 2014">
  <a:themeElements>
    <a:clrScheme name="ACP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EB135"/>
      </a:accent1>
      <a:accent2>
        <a:srgbClr val="FFC82E"/>
      </a:accent2>
      <a:accent3>
        <a:srgbClr val="00A0DF"/>
      </a:accent3>
      <a:accent4>
        <a:srgbClr val="FF7900"/>
      </a:accent4>
      <a:accent5>
        <a:srgbClr val="95519E"/>
      </a:accent5>
      <a:accent6>
        <a:srgbClr val="BF650F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New ACP template - 2014">
  <a:themeElements>
    <a:clrScheme name="ACP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EB135"/>
      </a:accent1>
      <a:accent2>
        <a:srgbClr val="FFC82E"/>
      </a:accent2>
      <a:accent3>
        <a:srgbClr val="00A0DF"/>
      </a:accent3>
      <a:accent4>
        <a:srgbClr val="FF7900"/>
      </a:accent4>
      <a:accent5>
        <a:srgbClr val="95519E"/>
      </a:accent5>
      <a:accent6>
        <a:srgbClr val="BF650F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ACP Powerpoint 2014">
  <a:themeElements>
    <a:clrScheme name="ACP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EB135"/>
      </a:accent1>
      <a:accent2>
        <a:srgbClr val="FFC82E"/>
      </a:accent2>
      <a:accent3>
        <a:srgbClr val="00A0DF"/>
      </a:accent3>
      <a:accent4>
        <a:srgbClr val="FF7900"/>
      </a:accent4>
      <a:accent5>
        <a:srgbClr val="95519E"/>
      </a:accent5>
      <a:accent6>
        <a:srgbClr val="BF650F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ACP template 4">
  <a:themeElements>
    <a:clrScheme name="ACP template 4 12">
      <a:dk1>
        <a:srgbClr val="000000"/>
      </a:dk1>
      <a:lt1>
        <a:srgbClr val="FFFFFF"/>
      </a:lt1>
      <a:dk2>
        <a:srgbClr val="000000"/>
      </a:dk2>
      <a:lt2>
        <a:srgbClr val="F2BA87"/>
      </a:lt2>
      <a:accent1>
        <a:srgbClr val="00CCFF"/>
      </a:accent1>
      <a:accent2>
        <a:srgbClr val="CC00FF"/>
      </a:accent2>
      <a:accent3>
        <a:srgbClr val="AAAAAA"/>
      </a:accent3>
      <a:accent4>
        <a:srgbClr val="DADADA"/>
      </a:accent4>
      <a:accent5>
        <a:srgbClr val="AAE2FF"/>
      </a:accent5>
      <a:accent6>
        <a:srgbClr val="B900E7"/>
      </a:accent6>
      <a:hlink>
        <a:srgbClr val="FFFF99"/>
      </a:hlink>
      <a:folHlink>
        <a:srgbClr val="00CC99"/>
      </a:folHlink>
    </a:clrScheme>
    <a:fontScheme name="ACP template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CP template 4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P template 4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P template 4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P template 4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P template 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P template 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P template 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P template 4 8">
        <a:dk1>
          <a:srgbClr val="000000"/>
        </a:dk1>
        <a:lt1>
          <a:srgbClr val="FFFFFF"/>
        </a:lt1>
        <a:dk2>
          <a:srgbClr val="F2BA87"/>
        </a:dk2>
        <a:lt2>
          <a:srgbClr val="000000"/>
        </a:lt2>
        <a:accent1>
          <a:srgbClr val="00CCFF"/>
        </a:accent1>
        <a:accent2>
          <a:srgbClr val="CC00FF"/>
        </a:accent2>
        <a:accent3>
          <a:srgbClr val="FFFFFF"/>
        </a:accent3>
        <a:accent4>
          <a:srgbClr val="000000"/>
        </a:accent4>
        <a:accent5>
          <a:srgbClr val="AAE2FF"/>
        </a:accent5>
        <a:accent6>
          <a:srgbClr val="B900E7"/>
        </a:accent6>
        <a:hlink>
          <a:srgbClr val="FFFF99"/>
        </a:hlink>
        <a:folHlink>
          <a:srgbClr val="FF50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P template 4 9">
        <a:dk1>
          <a:srgbClr val="000000"/>
        </a:dk1>
        <a:lt1>
          <a:srgbClr val="FFFFFF"/>
        </a:lt1>
        <a:dk2>
          <a:srgbClr val="F2BA87"/>
        </a:dk2>
        <a:lt2>
          <a:srgbClr val="000000"/>
        </a:lt2>
        <a:accent1>
          <a:srgbClr val="00CCFF"/>
        </a:accent1>
        <a:accent2>
          <a:srgbClr val="CC00FF"/>
        </a:accent2>
        <a:accent3>
          <a:srgbClr val="FFFFFF"/>
        </a:accent3>
        <a:accent4>
          <a:srgbClr val="000000"/>
        </a:accent4>
        <a:accent5>
          <a:srgbClr val="AAE2FF"/>
        </a:accent5>
        <a:accent6>
          <a:srgbClr val="B900E7"/>
        </a:accent6>
        <a:hlink>
          <a:srgbClr val="FFFF99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P template 4 10">
        <a:dk1>
          <a:srgbClr val="FFFFFF"/>
        </a:dk1>
        <a:lt1>
          <a:srgbClr val="FFFFFF"/>
        </a:lt1>
        <a:dk2>
          <a:srgbClr val="F2BA87"/>
        </a:dk2>
        <a:lt2>
          <a:srgbClr val="000000"/>
        </a:lt2>
        <a:accent1>
          <a:srgbClr val="00CCFF"/>
        </a:accent1>
        <a:accent2>
          <a:srgbClr val="CC00FF"/>
        </a:accent2>
        <a:accent3>
          <a:srgbClr val="FFFFFF"/>
        </a:accent3>
        <a:accent4>
          <a:srgbClr val="DADADA"/>
        </a:accent4>
        <a:accent5>
          <a:srgbClr val="AAE2FF"/>
        </a:accent5>
        <a:accent6>
          <a:srgbClr val="B900E7"/>
        </a:accent6>
        <a:hlink>
          <a:srgbClr val="FFFF99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P template 4 11">
        <a:dk1>
          <a:srgbClr val="000000"/>
        </a:dk1>
        <a:lt1>
          <a:srgbClr val="FFFFFF"/>
        </a:lt1>
        <a:dk2>
          <a:srgbClr val="000000"/>
        </a:dk2>
        <a:lt2>
          <a:srgbClr val="F2BA87"/>
        </a:lt2>
        <a:accent1>
          <a:srgbClr val="00CCFF"/>
        </a:accent1>
        <a:accent2>
          <a:srgbClr val="CC00FF"/>
        </a:accent2>
        <a:accent3>
          <a:srgbClr val="AAAAAA"/>
        </a:accent3>
        <a:accent4>
          <a:srgbClr val="DADADA"/>
        </a:accent4>
        <a:accent5>
          <a:srgbClr val="AAE2FF"/>
        </a:accent5>
        <a:accent6>
          <a:srgbClr val="B900E7"/>
        </a:accent6>
        <a:hlink>
          <a:srgbClr val="FFFF99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P template 4 12">
        <a:dk1>
          <a:srgbClr val="000000"/>
        </a:dk1>
        <a:lt1>
          <a:srgbClr val="FFFFFF"/>
        </a:lt1>
        <a:dk2>
          <a:srgbClr val="000000"/>
        </a:dk2>
        <a:lt2>
          <a:srgbClr val="F2BA87"/>
        </a:lt2>
        <a:accent1>
          <a:srgbClr val="00CCFF"/>
        </a:accent1>
        <a:accent2>
          <a:srgbClr val="CC00FF"/>
        </a:accent2>
        <a:accent3>
          <a:srgbClr val="AAAAAA"/>
        </a:accent3>
        <a:accent4>
          <a:srgbClr val="DADADA"/>
        </a:accent4>
        <a:accent5>
          <a:srgbClr val="AAE2FF"/>
        </a:accent5>
        <a:accent6>
          <a:srgbClr val="B900E7"/>
        </a:accent6>
        <a:hlink>
          <a:srgbClr val="FFFF99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CP them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EB135"/>
    </a:accent1>
    <a:accent2>
      <a:srgbClr val="FFC82E"/>
    </a:accent2>
    <a:accent3>
      <a:srgbClr val="00A0DF"/>
    </a:accent3>
    <a:accent4>
      <a:srgbClr val="FF7900"/>
    </a:accent4>
    <a:accent5>
      <a:srgbClr val="95519E"/>
    </a:accent5>
    <a:accent6>
      <a:srgbClr val="BF650F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ACP them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EB135"/>
    </a:accent1>
    <a:accent2>
      <a:srgbClr val="FFC82E"/>
    </a:accent2>
    <a:accent3>
      <a:srgbClr val="00A0DF"/>
    </a:accent3>
    <a:accent4>
      <a:srgbClr val="FF7900"/>
    </a:accent4>
    <a:accent5>
      <a:srgbClr val="95519E"/>
    </a:accent5>
    <a:accent6>
      <a:srgbClr val="BF650F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ACP them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EB135"/>
    </a:accent1>
    <a:accent2>
      <a:srgbClr val="FFC82E"/>
    </a:accent2>
    <a:accent3>
      <a:srgbClr val="00A0DF"/>
    </a:accent3>
    <a:accent4>
      <a:srgbClr val="FF7900"/>
    </a:accent4>
    <a:accent5>
      <a:srgbClr val="95519E"/>
    </a:accent5>
    <a:accent6>
      <a:srgbClr val="BF650F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New ACP template - 2014</Template>
  <TotalTime>7719</TotalTime>
  <Words>1268</Words>
  <Application>Microsoft Office PowerPoint</Application>
  <PresentationFormat>On-screen Show (4:3)</PresentationFormat>
  <Paragraphs>149</Paragraphs>
  <Slides>37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New ACP template - 2014</vt:lpstr>
      <vt:lpstr>1_New ACP template - 2014</vt:lpstr>
      <vt:lpstr>ACP Powerpoint 2014</vt:lpstr>
      <vt:lpstr>1_ACP template 4</vt:lpstr>
      <vt:lpstr>Worksheet</vt:lpstr>
      <vt:lpstr>Engaging professional societies in improving the quality of care A view from the ACP </vt:lpstr>
      <vt:lpstr>Disclosures</vt:lpstr>
      <vt:lpstr>Outline</vt:lpstr>
      <vt:lpstr>American College of Physicians (ACP) Background</vt:lpstr>
      <vt:lpstr>Our interests at ACP are to:</vt:lpstr>
      <vt:lpstr>Sarcoidosis:  some background</vt:lpstr>
      <vt:lpstr>Oral corticosteroids and Acthar:  some background</vt:lpstr>
      <vt:lpstr>PowerPoint Presentation</vt:lpstr>
      <vt:lpstr>PowerPoint Presentation</vt:lpstr>
      <vt:lpstr>Acthar and drugs like it are at the interface of 3 ACP priorities</vt:lpstr>
      <vt:lpstr>Evidence-based guideline development</vt:lpstr>
      <vt:lpstr>IOM 2011 Standards for Trustworthy Clinical Practice Guidelines</vt:lpstr>
      <vt:lpstr>Evidence-based medicine at ACP: historical background</vt:lpstr>
      <vt:lpstr>Current status:  Clinical Guidelines Committee</vt:lpstr>
      <vt:lpstr>PowerPoint Presentation</vt:lpstr>
      <vt:lpstr>Grading process: Quality of evidence</vt:lpstr>
      <vt:lpstr>Grading of recommendations</vt:lpstr>
      <vt:lpstr>PowerPoint Presentation</vt:lpstr>
      <vt:lpstr>Broadening output of ACP’s Clinical Guidelines Committee</vt:lpstr>
      <vt:lpstr>PowerPoint Presentation</vt:lpstr>
      <vt:lpstr>High value, cost-conscious care</vt:lpstr>
      <vt:lpstr>Mandate to reduce the cost of care</vt:lpstr>
      <vt:lpstr>PowerPoint Presentation</vt:lpstr>
      <vt:lpstr>Excess cost domain estimates</vt:lpstr>
      <vt:lpstr>PowerPoint Presentation</vt:lpstr>
      <vt:lpstr>PowerPoint Presentation</vt:lpstr>
      <vt:lpstr>PowerPoint Presentation</vt:lpstr>
      <vt:lpstr>Components of ACP’s High Value Care initiative</vt:lpstr>
      <vt:lpstr>PowerPoint Presentation</vt:lpstr>
      <vt:lpstr>PowerPoint Presentation</vt:lpstr>
      <vt:lpstr>PowerPoint Presentation</vt:lpstr>
      <vt:lpstr>PowerPoint Presentation</vt:lpstr>
      <vt:lpstr>ACP’s efforts re drug pricing</vt:lpstr>
      <vt:lpstr>PowerPoint Presentation</vt:lpstr>
      <vt:lpstr>Recommendations from position statement ACP supports:</vt:lpstr>
      <vt:lpstr>ACP supports the following approaches to address the rapidly increasing cost of drugs:</vt:lpstr>
      <vt:lpstr>Opportunities for medical professional societies:  a summary  (ISEA)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Value, Cost-Conscious Care:  Wasting the Buck Stops Here</dc:title>
  <dc:creator>Steven Weinberger</dc:creator>
  <cp:lastModifiedBy>Steve</cp:lastModifiedBy>
  <cp:revision>309</cp:revision>
  <cp:lastPrinted>2014-02-24T19:20:57Z</cp:lastPrinted>
  <dcterms:created xsi:type="dcterms:W3CDTF">2014-04-16T00:18:13Z</dcterms:created>
  <dcterms:modified xsi:type="dcterms:W3CDTF">2016-11-08T22:09:57Z</dcterms:modified>
</cp:coreProperties>
</file>