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  <p:sldMasterId id="2147483677" r:id="rId4"/>
  </p:sldMasterIdLst>
  <p:notesMasterIdLst>
    <p:notesMasterId r:id="rId25"/>
  </p:notesMasterIdLst>
  <p:sldIdLst>
    <p:sldId id="261" r:id="rId5"/>
    <p:sldId id="263" r:id="rId6"/>
    <p:sldId id="602" r:id="rId7"/>
    <p:sldId id="603" r:id="rId8"/>
    <p:sldId id="591" r:id="rId9"/>
    <p:sldId id="627" r:id="rId10"/>
    <p:sldId id="630" r:id="rId11"/>
    <p:sldId id="592" r:id="rId12"/>
    <p:sldId id="256" r:id="rId13"/>
    <p:sldId id="593" r:id="rId14"/>
    <p:sldId id="258" r:id="rId15"/>
    <p:sldId id="600" r:id="rId16"/>
    <p:sldId id="628" r:id="rId17"/>
    <p:sldId id="629" r:id="rId18"/>
    <p:sldId id="597" r:id="rId19"/>
    <p:sldId id="599" r:id="rId20"/>
    <p:sldId id="595" r:id="rId21"/>
    <p:sldId id="598" r:id="rId22"/>
    <p:sldId id="596" r:id="rId23"/>
    <p:sldId id="6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B373E-0556-4055-82CB-C2D1DACBA49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1D01-E1CE-4BA9-8C21-425F9D5C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8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Aleta to introduce Panelists’ titles and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1D01-E1CE-4BA9-8C21-425F9D5C4E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Cardinal Health</a:t>
            </a:r>
            <a:r>
              <a:rPr lang="en-US" altLang="en-US" baseline="0" dirty="0"/>
              <a:t> – 222/person for Bell Co (http://www.news-herald.com/article/HR/20180220/NEWS/180229963)</a:t>
            </a:r>
          </a:p>
          <a:p>
            <a:endParaRPr lang="en-US" altLang="en-US" baseline="0" dirty="0"/>
          </a:p>
          <a:p>
            <a:r>
              <a:rPr lang="en-US" altLang="en-US" baseline="0" dirty="0"/>
              <a:t>McKesson – 351/person (http://www.14news.com/story/37318821/ky-attorney-general-announcing-new-way-to-fight-opioid-epidemic)</a:t>
            </a:r>
          </a:p>
          <a:p>
            <a:endParaRPr lang="en-US" alt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AmerisourceBergen = 340/person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(http://www.lex18.com/story/37679622/beshear-sues-amerisourcebergen-for-allegedly-supplying-dangerous-levels-of-prescription-painkillers-to-Kentucky)</a:t>
            </a:r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D36F73-2B31-4849-A34F-210C6AA0AB16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2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challenges exist when working in a rural area?
https://www.polleverywhere.com/free_text_polls/KNW7YAwSpxhUhCh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1D01-E1CE-4BA9-8C21-425F9D5C4EE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are the benefits to working in a rural community?
https://www.polleverywhere.com/free_text_polls/Diwn3muJ3CGAtPi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1D01-E1CE-4BA9-8C21-425F9D5C4EE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1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are the barriers to a clinician providing Medication Assisted Treatment (MAT)?
https://www.polleverywhere.com/free_text_polls/2Fu33DEJmOFJUIN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1D01-E1CE-4BA9-8C21-425F9D5C4EE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supports exist (or should exist) for clinicians who provide MAT?
https://www.polleverywhere.com/free_text_polls/pvnOAO2PvquNlv9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1D01-E1CE-4BA9-8C21-425F9D5C4EE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Text in your questions for the panelists!
https://www.polleverywhere.com/free_text_polls/DSf3tmZrDg78JRW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1D01-E1CE-4BA9-8C21-425F9D5C4EEE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1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A486-85F3-47CF-A6C9-57B7DF9B9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1B18A-B5AC-4F1C-95A6-C7615BD9D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07853-ECEA-4321-A4A0-8C74C745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D46F0-CDE3-4428-A63B-C333F590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5018E-0EE6-4477-A4BC-B2E1F225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7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5F5D-38AB-4CF0-8327-194E266C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AF7B3-2C02-4255-B7D9-8F145856E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575F-062E-45DB-B9A7-5C9E4A34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12A91-774B-435D-BB70-6E774C3F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6720-35A3-45A3-B523-63FD23A4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EC707-77D5-46CA-B56B-D51B5286C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264CD-E265-44CF-A4FA-997423278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C01A-893B-410F-B79D-4C98AC10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3A659-4F03-410E-87BC-B73EC0C7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843C8-3DE7-47EC-857A-6E579C8B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6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31" y="259489"/>
            <a:ext cx="1254095" cy="7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P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/>
        </p:blipFill>
        <p:spPr>
          <a:xfrm>
            <a:off x="0" y="1"/>
            <a:ext cx="12192000" cy="1236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0" y="5881353"/>
            <a:ext cx="12192000" cy="976647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1318724"/>
            <a:ext cx="10828713" cy="37243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rgbClr val="781D7E"/>
                </a:solidFill>
              </a:defRPr>
            </a:lvl1pPr>
          </a:lstStyle>
          <a:p>
            <a:pPr>
              <a:spcBef>
                <a:spcPts val="0"/>
              </a:spcBef>
            </a:pPr>
            <a:endParaRPr lang="en-US" sz="4800" dirty="0" smtClean="0"/>
          </a:p>
          <a:p>
            <a:pPr>
              <a:spcBef>
                <a:spcPts val="0"/>
              </a:spcBef>
            </a:pPr>
            <a:r>
              <a:rPr lang="en-US" sz="8000" dirty="0" smtClean="0"/>
              <a:t>Main Title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173131"/>
            <a:ext cx="6714067" cy="599016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503686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88446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NCIPC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0" y="6490953"/>
            <a:ext cx="12192000" cy="367048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781D7E"/>
              </a:buClr>
              <a:buFont typeface="Wingdings" panose="05000000000000000000" pitchFamily="2" charset="2"/>
              <a:buChar char="§"/>
              <a:defRPr sz="2667" b="1">
                <a:solidFill>
                  <a:srgbClr val="781D7E"/>
                </a:solidFill>
              </a:defRPr>
            </a:lvl1pPr>
            <a:lvl2pPr>
              <a:buClr>
                <a:srgbClr val="00853F"/>
              </a:buClr>
              <a:defRPr sz="2133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EC881D"/>
              </a:buClr>
              <a:defRPr sz="18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4567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6173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6239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51020"/>
            <a:ext cx="5172892" cy="434018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1066773" indent="-457189"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 marL="1600160" indent="-380990">
              <a:buClr>
                <a:srgbClr val="00853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2133547" indent="-304792"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8"/>
          <a:stretch/>
        </p:blipFill>
        <p:spPr>
          <a:xfrm>
            <a:off x="0" y="6673516"/>
            <a:ext cx="12192000" cy="2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12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781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492349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3926180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1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4376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P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28" r="149" b="13692"/>
          <a:stretch/>
        </p:blipFill>
        <p:spPr>
          <a:xfrm>
            <a:off x="-4549" y="-4550"/>
            <a:ext cx="12205648" cy="12202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2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5333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781D7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5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National Center for Injury Prevention and Control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2" y="6702197"/>
            <a:ext cx="12210727" cy="1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28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4267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NCIPC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2" y="6702197"/>
            <a:ext cx="12210727" cy="170179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78" indent="-457178">
              <a:buClr>
                <a:srgbClr val="781D7E"/>
              </a:buClr>
              <a:buFont typeface="Wingdings" panose="05000000000000000000" pitchFamily="2" charset="2"/>
              <a:buChar char="§"/>
              <a:defRPr sz="2667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accent1"/>
              </a:buClr>
              <a:defRPr sz="2667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EC881D"/>
              </a:buClr>
              <a:defRPr sz="2667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7499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04A1-86E5-4DC8-8044-33A5E39F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C7E82-43DD-4BF7-AD08-1428F6705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51FEF-90B0-440F-B8F1-8FF6FDD8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AF6A1-FDE2-4A76-BA48-B995D89E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564E1-87F4-4A78-9099-20D49189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4267" b="1" baseline="0">
                <a:solidFill>
                  <a:srgbClr val="86239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1066747" indent="-457178"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1600120" indent="-380981">
              <a:buClr>
                <a:srgbClr val="00853F"/>
              </a:buClr>
              <a:buSzPct val="100000"/>
              <a:buFont typeface="Wingdings" panose="05000000000000000000" pitchFamily="2" charset="2"/>
              <a:buChar char="§"/>
              <a:defRPr sz="2667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33493" indent="-304784"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78" indent="-457178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667" b="1" baseline="0">
                <a:solidFill>
                  <a:schemeClr val="accent6">
                    <a:lumMod val="50000"/>
                    <a:lumOff val="50000"/>
                  </a:schemeClr>
                </a:solidFill>
                <a:latin typeface="Calibri" pitchFamily="34" charset="0"/>
              </a:defRPr>
            </a:lvl1pPr>
            <a:lvl2pPr marL="990550" indent="-380981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667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0" y="6702196"/>
            <a:ext cx="12196549" cy="1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55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1"/>
          <a:stretch/>
        </p:blipFill>
        <p:spPr>
          <a:xfrm>
            <a:off x="2" y="4687441"/>
            <a:ext cx="12210727" cy="1178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267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71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" y="5679809"/>
            <a:ext cx="12201099" cy="11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19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482FFFC-0888-4E29-A12B-7DD870BF9665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46B1E71-CFB3-49BC-98F3-2342EA67E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cap="small" baseline="0">
                <a:solidFill>
                  <a:srgbClr val="605554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OD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78" indent="-457178">
              <a:spcBef>
                <a:spcPts val="8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667">
                <a:solidFill>
                  <a:srgbClr val="605554"/>
                </a:solidFill>
              </a:defRPr>
            </a:lvl1pPr>
            <a:lvl2pPr>
              <a:spcBef>
                <a:spcPts val="800"/>
              </a:spcBef>
              <a:buClr>
                <a:schemeClr val="accent6"/>
              </a:buClr>
              <a:buSzPct val="80000"/>
              <a:defRPr sz="2667">
                <a:solidFill>
                  <a:srgbClr val="605554"/>
                </a:solidFill>
              </a:defRPr>
            </a:lvl2pPr>
            <a:lvl3pPr>
              <a:spcBef>
                <a:spcPts val="800"/>
              </a:spcBef>
              <a:buClr>
                <a:schemeClr val="accent6"/>
              </a:buClr>
              <a:defRPr sz="2667">
                <a:solidFill>
                  <a:srgbClr val="605554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8744"/>
            <a:ext cx="12192000" cy="1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2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P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2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2251"/>
              </a:lnSpc>
              <a:defRPr sz="2100" b="1" baseline="0">
                <a:solidFill>
                  <a:srgbClr val="7A619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7A6196"/>
                </a:solidFill>
                <a:effectLst/>
                <a:latin typeface="Calibri" pitchFamily="34" charset="0"/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1" baseline="0">
                <a:solidFill>
                  <a:srgbClr val="7A619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2" y="264158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National Center for Injury Prevention and Control</a:t>
            </a:r>
          </a:p>
        </p:txBody>
      </p:sp>
    </p:spTree>
    <p:extLst>
      <p:ext uri="{BB962C8B-B14F-4D97-AF65-F5344CB8AC3E}">
        <p14:creationId xmlns:p14="http://schemas.microsoft.com/office/powerpoint/2010/main" val="4176895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2251"/>
              </a:lnSpc>
              <a:defRPr sz="2400" b="1" baseline="0">
                <a:solidFill>
                  <a:srgbClr val="7A619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</a:t>
            </a:r>
            <a:r>
              <a:rPr lang="en-US" dirty="0" err="1" smtClean="0"/>
              <a:t>NCIPCz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741"/>
            <a:ext cx="12192000" cy="120263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257162" indent="-257162">
              <a:buClr>
                <a:srgbClr val="7A6196"/>
              </a:buClr>
              <a:buFont typeface="Arial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557185" indent="-214303">
              <a:buClr>
                <a:srgbClr val="518FAA"/>
              </a:buClr>
              <a:buFont typeface="Arial" charset="0"/>
              <a:buChar char="–"/>
              <a:defRPr sz="1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EC881D"/>
              </a:buCl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804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2251"/>
              </a:lnSpc>
              <a:defRPr sz="2400" b="1" baseline="0">
                <a:solidFill>
                  <a:srgbClr val="7A619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5172892" cy="41910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600045" indent="-257162"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 marL="900068" indent="-214303">
              <a:buClr>
                <a:srgbClr val="00853F"/>
              </a:buClr>
              <a:buSzPct val="100000"/>
              <a:buFont typeface="Wingdings" panose="05000000000000000000" pitchFamily="2" charset="2"/>
              <a:buChar char="§"/>
              <a:defRPr sz="1351">
                <a:solidFill>
                  <a:schemeClr val="accent4">
                    <a:lumMod val="75000"/>
                  </a:schemeClr>
                </a:solidFill>
              </a:defRPr>
            </a:lvl3pPr>
            <a:lvl4pPr marL="1200090" indent="-171442"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3" y="1600201"/>
            <a:ext cx="5172892" cy="41910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185" indent="-21430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1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8"/>
          <a:stretch/>
        </p:blipFill>
        <p:spPr>
          <a:xfrm>
            <a:off x="0" y="6673520"/>
            <a:ext cx="12192000" cy="2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5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467099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3" y="5900930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1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99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_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4827" y="4267200"/>
            <a:ext cx="12449387" cy="1633728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467099"/>
            <a:ext cx="11059884" cy="1162051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3" y="5900930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1"/>
              </a:lnSpc>
              <a:buNone/>
              <a:defRPr sz="150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927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A09C-8EB1-42B7-9880-B5328DE8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5FB0A-4804-4972-BD8E-7058E45B0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93D65-78B4-4112-BF14-9E5784A4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697D6-A88F-4B88-ADE5-4340DEA3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0E9A-CAED-447C-A159-FA9538EE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commenda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3615" y="339070"/>
            <a:ext cx="11331107" cy="62042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85468" y="535328"/>
            <a:ext cx="10498907" cy="11430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2251"/>
              </a:lnSpc>
              <a:defRPr sz="2400" b="1" baseline="0">
                <a:solidFill>
                  <a:srgbClr val="7A619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</a:t>
            </a:r>
            <a:r>
              <a:rPr lang="en-US" dirty="0" err="1" smtClean="0"/>
              <a:t>NCIPCz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85468" y="1874587"/>
            <a:ext cx="10498907" cy="4455584"/>
          </a:xfrm>
        </p:spPr>
        <p:txBody>
          <a:bodyPr/>
          <a:lstStyle>
            <a:lvl1pPr marL="257162" indent="-257162">
              <a:buClr>
                <a:srgbClr val="7A6196"/>
              </a:buClr>
              <a:buFont typeface="Arial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557185" indent="-214303">
              <a:buClr>
                <a:srgbClr val="518FAA"/>
              </a:buClr>
              <a:buFont typeface="Arial" charset="0"/>
              <a:buChar char="–"/>
              <a:defRPr sz="1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EC881D"/>
              </a:buCl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5318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Slide (For content heavy tables and charts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2545"/>
      </p:ext>
    </p:extLst>
  </p:cSld>
  <p:clrMapOvr>
    <a:masterClrMapping/>
  </p:clrMapOvr>
  <p:transition>
    <p:fade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23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065C-E530-413F-8834-18861E5C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534C-4988-40DF-B084-EA6447888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765B8-C9A4-4B94-9672-9548B0F03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7A9B9-DF63-4707-813D-B62210B6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89E82-FFDF-4057-A67A-2DA69026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98219-FE91-40A1-BF82-880746B8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8AFB-728E-4B8D-8E87-74AE180C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F33BE-E176-4444-8158-897AD4624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3E780-6D9A-4C9D-BD0B-C1C05EA3E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94A31-6258-4684-A0BA-03768BEAF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2C9C9-E73F-458B-87A3-1265BEC0F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B4666-755E-44B0-8DAC-F8F67C1A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B490B-2934-4EEB-B4EC-3AD51462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47B0D-4A22-4BB8-9ED3-5D5D49EE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5F48-395F-4C0A-89BF-5B084AE9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9812D-26A7-4ADE-A4E2-E0D2BF8C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CEB06-702F-45D3-B8E0-32161FA5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CC745-FC17-44A5-ACE8-E6ADEED4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44045-5918-4E57-B122-2AA20EA3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1E46B-C96D-4B16-AA57-EA7E4B57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C32B8-3E43-4EEC-A961-4506A7F0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EBDE-C74C-4E37-9086-F5CB3230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8935-376C-4F33-8F6E-3EF4E2DBB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DB7D2-22A2-4CC3-BB86-EFCFE9F5A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9C41A-6775-422B-9737-CD1DCF9F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FB7AE-793B-4E42-8E2A-B442473A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B7C01-EFF5-4BC1-8A60-DD56AF11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4DC4-2AAC-4294-9DB7-CD827870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0FBE1-5D03-4A26-9F1C-BDEE0A7B9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ED61A-E27F-48D1-A860-BCD84B70E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88383-C813-4AC8-9BD5-4B4C0A95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6E7C7-9310-43E8-A1CD-D2486CD9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6006E-44EE-4F49-921B-86F4B104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0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2E4E1-077D-494B-981F-1D01286B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D2DC0-02CF-4015-9069-21D0FDFEF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2646C-8387-4610-AD5A-B315B2396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B721-328B-4D5F-A363-F1372AEE13E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2F7B4-9C18-4833-90B2-0AD523E89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6D98B-DCA2-45FC-B395-18EB1881A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339C2-8C9F-4C0F-BC56-F0E080DC3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90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184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sz="4267" kern="1200">
          <a:solidFill>
            <a:schemeClr val="accent6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3733" kern="1200">
          <a:solidFill>
            <a:schemeClr val="accent6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3200" kern="1200">
          <a:solidFill>
            <a:schemeClr val="accent6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accent6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accent6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3" y="1826685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79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8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7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64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53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07" indent="-1714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090" indent="-1714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2973" indent="-1714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09J-Olp_eAhUCheAKHSmmAW8QjRx6BAgBEAU&amp;url=https://www.catholicmedicalcenter.org/about-cmc&amp;psig=AOvVaw2TQz0QAPRMg58KY4HB6PMp&amp;ust=1540473722802054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mhcgm.org/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cK_rCbRmyKU/Vciwpe698AI/AAAAAAAALmI/ZZvkkWI4K4I/s1600/bell+count+y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3C2C-887C-459C-BA9F-650B2264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2162"/>
            <a:ext cx="10515600" cy="1325563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cap="small" dirty="0">
                <a:solidFill>
                  <a:schemeClr val="bg1"/>
                </a:solidFill>
                <a:latin typeface="Tw Cen MT" panose="020B0602020104020603" pitchFamily="34" charset="0"/>
              </a:rPr>
              <a:t>NaRCAD 2018 Expert Panel: </a:t>
            </a:r>
            <a:r>
              <a:rPr lang="en-US" sz="360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“Planning and Implementing AD to Address Opioid Prescribing at the Local Level”</a:t>
            </a:r>
            <a:r>
              <a:rPr lang="en-US" sz="3600" dirty="0">
                <a:solidFill>
                  <a:srgbClr val="0070C0"/>
                </a:solidFill>
                <a:effectLst/>
                <a:latin typeface="Tw Cen MT" panose="020B0602020104020603" pitchFamily="34" charset="0"/>
              </a:rPr>
              <a:t/>
            </a:r>
            <a:br>
              <a:rPr lang="en-US" sz="3600" dirty="0">
                <a:solidFill>
                  <a:srgbClr val="0070C0"/>
                </a:solidFill>
                <a:effectLst/>
                <a:latin typeface="Tw Cen MT" panose="020B0602020104020603" pitchFamily="34" charset="0"/>
              </a:rPr>
            </a:br>
            <a:endParaRPr lang="en-US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D8500B-8648-4F0D-8C61-90F67F365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752274"/>
              </p:ext>
            </p:extLst>
          </p:nvPr>
        </p:nvGraphicFramePr>
        <p:xfrm>
          <a:off x="889000" y="2899971"/>
          <a:ext cx="10515600" cy="2609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421563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8E001B"/>
                          </a:solidFill>
                          <a:effectLst/>
                          <a:latin typeface="Tw Cen MT" panose="020B0602020104020603" pitchFamily="34" charset="0"/>
                        </a:rPr>
                        <a:t>Panelists</a:t>
                      </a:r>
                      <a:r>
                        <a:rPr lang="en-US" sz="2000" b="1" dirty="0">
                          <a:solidFill>
                            <a:srgbClr val="8E001B"/>
                          </a:solidFill>
                          <a:effectLst/>
                          <a:latin typeface="Tw Cen MT" panose="020B0602020104020603" pitchFamily="34" charset="0"/>
                        </a:rPr>
                        <a:t>: </a:t>
                      </a:r>
                      <a:endParaRPr lang="en-US" sz="1800" b="1" dirty="0">
                        <a:solidFill>
                          <a:srgbClr val="8E001B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w Cen MT" panose="020B0602020104020603" pitchFamily="34" charset="0"/>
                        </a:rPr>
                        <a:t>Teresa Hunter, BS, RS </a:t>
                      </a: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| </a:t>
                      </a:r>
                      <a:r>
                        <a:rPr lang="en-US" sz="2000" i="1" dirty="0">
                          <a:effectLst/>
                          <a:latin typeface="Tw Cen MT" panose="020B0602020104020603" pitchFamily="34" charset="0"/>
                        </a:rPr>
                        <a:t>Public Health Director, Bell County, Kentucky Health Department</a:t>
                      </a:r>
                      <a:endParaRPr lang="en-US" sz="1800" i="1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w Cen MT" panose="020B0602020104020603" pitchFamily="34" charset="0"/>
                        </a:rPr>
                        <a:t>Victoria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w Cen MT" panose="020B0602020104020603" pitchFamily="34" charset="0"/>
                        </a:rPr>
                        <a:t>Adewumi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w Cen MT" panose="020B0602020104020603" pitchFamily="34" charset="0"/>
                        </a:rPr>
                        <a:t>, MA </a:t>
                      </a: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| </a:t>
                      </a:r>
                      <a:r>
                        <a:rPr lang="en-US" sz="2000" i="1" dirty="0">
                          <a:effectLst/>
                          <a:latin typeface="Tw Cen MT" panose="020B0602020104020603" pitchFamily="34" charset="0"/>
                        </a:rPr>
                        <a:t>Community Liaison, Manchester, New Hampshire Public Health Department</a:t>
                      </a:r>
                      <a:endParaRPr lang="en-US" sz="1800" i="1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w Cen MT" panose="020B0602020104020603" pitchFamily="34" charset="0"/>
                        </a:rPr>
                        <a:t>Katherine Sawyer, MSW </a:t>
                      </a:r>
                      <a:r>
                        <a:rPr lang="en-US" sz="2000" dirty="0">
                          <a:effectLst/>
                          <a:latin typeface="Tw Cen MT" panose="020B0602020104020603" pitchFamily="34" charset="0"/>
                        </a:rPr>
                        <a:t>|</a:t>
                      </a:r>
                      <a:r>
                        <a:rPr lang="en-US" sz="180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w Cen MT" panose="020B0602020104020603" pitchFamily="34" charset="0"/>
                        </a:rPr>
                        <a:t>Director, Integrated Treatment of Co-Occurring Disorders, Network4Health/Mental Health Center of Greater Manchester, New </a:t>
                      </a:r>
                      <a:r>
                        <a:rPr lang="en-US" sz="2000" i="1" dirty="0" smtClean="0">
                          <a:effectLst/>
                          <a:latin typeface="Tw Cen MT" panose="020B0602020104020603" pitchFamily="34" charset="0"/>
                        </a:rPr>
                        <a:t>Hampshire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000" i="1" dirty="0" smtClean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E001B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Moderator: 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E001B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Aleta Christensen, MPH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| </a:t>
                      </a: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Behavioral Scientist, Centers for Disease Control and Prevention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429015801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87DF13-20A0-4299-97EA-33DB50176315}"/>
              </a:ext>
            </a:extLst>
          </p:cNvPr>
          <p:cNvCxnSpPr/>
          <p:nvPr/>
        </p:nvCxnSpPr>
        <p:spPr>
          <a:xfrm>
            <a:off x="889000" y="2707725"/>
            <a:ext cx="9834466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aRCAD">
            <a:extLst>
              <a:ext uri="{FF2B5EF4-FFF2-40B4-BE49-F238E27FC236}">
                <a16:creationId xmlns:a16="http://schemas.microsoft.com/office/drawing/2014/main" id="{0F1D56DC-4E3B-4665-AE3E-0792C5C186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23" y="5766734"/>
            <a:ext cx="1359738" cy="95540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icture">
            <a:extLst>
              <a:ext uri="{FF2B5EF4-FFF2-40B4-BE49-F238E27FC236}">
                <a16:creationId xmlns:a16="http://schemas.microsoft.com/office/drawing/2014/main" id="{8C2DA6F8-8E53-42AA-99BD-E5C5A75C6F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45" y="5756574"/>
            <a:ext cx="1858446" cy="9655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">
            <a:extLst>
              <a:ext uri="{FF2B5EF4-FFF2-40B4-BE49-F238E27FC236}">
                <a16:creationId xmlns:a16="http://schemas.microsoft.com/office/drawing/2014/main" id="{D87F4E53-676F-4ACE-A4B6-265E0F87317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23" y="5756574"/>
            <a:ext cx="1247590" cy="96556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Image result for manchester nh public health department">
            <a:extLst>
              <a:ext uri="{FF2B5EF4-FFF2-40B4-BE49-F238E27FC236}">
                <a16:creationId xmlns:a16="http://schemas.microsoft.com/office/drawing/2014/main" id="{C1781BD5-CE55-48EF-A3DA-79D8DC32E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scontent.fzty2-1.fna.fbcdn.net/v/t1.0-9/14183722_1085692134840029_5768632487999853758_n.png?_nc_cat=109&amp;_nc_ht=scontent.fzty2-1.fna&amp;oh=3a0110cd2a8c58bf7ca1f756b7bd7fc1&amp;oe=5C3E2309">
            <a:extLst>
              <a:ext uri="{FF2B5EF4-FFF2-40B4-BE49-F238E27FC236}">
                <a16:creationId xmlns:a16="http://schemas.microsoft.com/office/drawing/2014/main" id="{076B870E-F2F6-475B-9D94-E1B78A30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63" y="5782775"/>
            <a:ext cx="2642937" cy="9782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scontent-atl3-1.xx.fbcdn.net/v/t1.0-9/28379387_1677145682373449_4101527982191029361_n.png?oh=202fd0b42195cc63eb17b792c3c5e863&amp;oe=5B443FFA">
            <a:extLst>
              <a:ext uri="{FF2B5EF4-FFF2-40B4-BE49-F238E27FC236}">
                <a16:creationId xmlns:a16="http://schemas.microsoft.com/office/drawing/2014/main" id="{14C7B01D-7074-4D02-8E73-C9C28E7B8E57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41" y="5782775"/>
            <a:ext cx="1981200" cy="95540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45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BE70-64CA-44DD-B682-1985820F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Stories from Bell: Successes and Challenges</a:t>
            </a:r>
            <a:b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F38C-4B36-47B0-8E5B-6ACBD1B2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new materials</a:t>
            </a:r>
          </a:p>
          <a:p>
            <a:r>
              <a:rPr lang="en-US" dirty="0"/>
              <a:t>“Drive-by” detailing</a:t>
            </a:r>
          </a:p>
          <a:p>
            <a:r>
              <a:rPr lang="en-US" dirty="0"/>
              <a:t>Team communication</a:t>
            </a:r>
          </a:p>
          <a:p>
            <a:r>
              <a:rPr lang="en-US" dirty="0"/>
              <a:t>Close-knit community</a:t>
            </a:r>
          </a:p>
        </p:txBody>
      </p:sp>
      <p:pic>
        <p:nvPicPr>
          <p:cNvPr id="5122" name="Picture 2" descr="Picture">
            <a:extLst>
              <a:ext uri="{FF2B5EF4-FFF2-40B4-BE49-F238E27FC236}">
                <a16:creationId xmlns:a16="http://schemas.microsoft.com/office/drawing/2014/main" id="{B1B05895-4C65-4739-B114-DD375718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94" y="1507501"/>
            <a:ext cx="4500712" cy="3378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">
            <a:extLst>
              <a:ext uri="{FF2B5EF4-FFF2-40B4-BE49-F238E27FC236}">
                <a16:creationId xmlns:a16="http://schemas.microsoft.com/office/drawing/2014/main" id="{206A5428-25AA-48BE-9C67-FCB138E9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71" y="3331747"/>
            <a:ext cx="4229418" cy="3174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3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3328D9-260A-4EEE-B97B-08A1508748F0}"/>
              </a:ext>
            </a:extLst>
          </p:cNvPr>
          <p:cNvSpPr txBox="1">
            <a:spLocks/>
          </p:cNvSpPr>
          <p:nvPr/>
        </p:nvSpPr>
        <p:spPr>
          <a:xfrm>
            <a:off x="838200" y="1836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w Cen MT" panose="020B0602020104020603" pitchFamily="34" charset="0"/>
              </a:rPr>
              <a:t>Understanding the Local Context: </a:t>
            </a:r>
            <a:r>
              <a:rPr lang="en-US" sz="4000" b="1" dirty="0">
                <a:solidFill>
                  <a:srgbClr val="0070C0"/>
                </a:solidFill>
                <a:latin typeface="Tw Cen MT" panose="020B0602020104020603" pitchFamily="34" charset="0"/>
              </a:rPr>
              <a:t>Manchester, NH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6B571FB7-C630-4B14-A3EA-8C9626BE79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90" y="1402805"/>
            <a:ext cx="3336594" cy="4720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">
            <a:extLst>
              <a:ext uri="{FF2B5EF4-FFF2-40B4-BE49-F238E27FC236}">
                <a16:creationId xmlns:a16="http://schemas.microsoft.com/office/drawing/2014/main" id="{6637A604-CFAB-4E3E-BAD2-64D2310A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0721"/>
            <a:ext cx="7031931" cy="48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1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6040C0-06C8-4168-B564-C3A1F90E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2" y="0"/>
            <a:ext cx="12112496" cy="3850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20D286-FAE6-409F-B9A9-6969F5E3A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8440"/>
            <a:ext cx="12192000" cy="26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0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6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725C-8ABA-404B-B87E-C0379CA1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95" y="1970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w Cen MT" panose="020B0602020104020603" pitchFamily="34" charset="0"/>
              </a:rPr>
              <a:t>Building the Manchester AD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CA949-ACD1-4B1C-813D-DEC4DE90F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0108" y="1834854"/>
            <a:ext cx="5037880" cy="482612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rgbClr val="8E001B"/>
                </a:solidFill>
                <a:latin typeface="Tw Cen MT" panose="020B0602020104020603" pitchFamily="34" charset="0"/>
              </a:rPr>
              <a:t>WHO</a:t>
            </a:r>
            <a:r>
              <a:rPr lang="en-US" dirty="0">
                <a:latin typeface="Tw Cen MT" panose="020B0602020104020603" pitchFamily="34" charset="0"/>
              </a:rPr>
              <a:t>: Building the team: how were you recruited? How did you get ready to make 1:1 visits with clinicians?</a:t>
            </a:r>
          </a:p>
          <a:p>
            <a:pPr marL="457200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8E001B"/>
                </a:solidFill>
                <a:latin typeface="Tw Cen MT" panose="020B0602020104020603" pitchFamily="34" charset="0"/>
              </a:rPr>
              <a:t>HOW: </a:t>
            </a:r>
            <a:r>
              <a:rPr lang="en-US" dirty="0">
                <a:latin typeface="Tw Cen MT" panose="020B0602020104020603" pitchFamily="34" charset="0"/>
              </a:rPr>
              <a:t>Training with NaRCAD, conducting field visits, regular team contact.</a:t>
            </a:r>
          </a:p>
          <a:p>
            <a:pPr marL="457200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8E001B"/>
                </a:solidFill>
                <a:latin typeface="Tw Cen MT" panose="020B0602020104020603" pitchFamily="34" charset="0"/>
              </a:rPr>
              <a:t>WHAT: </a:t>
            </a:r>
            <a:r>
              <a:rPr lang="en-US" dirty="0">
                <a:latin typeface="Tw Cen MT" panose="020B0602020104020603" pitchFamily="34" charset="0"/>
              </a:rPr>
              <a:t>Same key messages as Bell, but with a strong focus on MAT.</a:t>
            </a: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  <p:pic>
        <p:nvPicPr>
          <p:cNvPr id="10242" name="Picture 2" descr="Image result for medication assisted treatment nh">
            <a:extLst>
              <a:ext uri="{FF2B5EF4-FFF2-40B4-BE49-F238E27FC236}">
                <a16:creationId xmlns:a16="http://schemas.microsoft.com/office/drawing/2014/main" id="{32A6B9D8-E33B-41F5-A38C-F704EC6C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72" y="2361012"/>
            <a:ext cx="6917133" cy="1923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A2B0-FEF4-411A-90A8-CDEFA48B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94" y="938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w Cen MT" panose="020B0602020104020603" pitchFamily="34" charset="0"/>
              </a:rPr>
              <a:t>Working within Local Systems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D5AC2-D8AE-476D-823B-C9488413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615" y="1845692"/>
            <a:ext cx="224612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8E001B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Elliot Hospital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rgbClr val="8E001B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0" name="Picture 1" descr="Image result for elliot hospital nh">
            <a:extLst>
              <a:ext uri="{FF2B5EF4-FFF2-40B4-BE49-F238E27FC236}">
                <a16:creationId xmlns:a16="http://schemas.microsoft.com/office/drawing/2014/main" id="{30854E79-6908-48D7-9FDA-999C7CF3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4" y="2334976"/>
            <a:ext cx="5089935" cy="1895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D199DE-63AF-48C3-9141-F7F7A85C6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799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545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545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545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4545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Image result for CMC manchester nh">
            <a:hlinkClick r:id="rId3" tgtFrame="&quot;_blank&quot;"/>
            <a:extLst>
              <a:ext uri="{FF2B5EF4-FFF2-40B4-BE49-F238E27FC236}">
                <a16:creationId xmlns:a16="http://schemas.microsoft.com/office/drawing/2014/main" id="{6566E081-D7C7-436C-829A-D96F3727C0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41" y="2358662"/>
            <a:ext cx="4774263" cy="1871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9E2EB-BE86-40D5-89D1-C87C5196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700" y="1853048"/>
            <a:ext cx="472674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8E001B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Catholic Medical Center (CMC)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rgbClr val="8E001B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 descr="The Mental Health Center">
            <a:hlinkClick r:id="rId5"/>
            <a:extLst>
              <a:ext uri="{FF2B5EF4-FFF2-40B4-BE49-F238E27FC236}">
                <a16:creationId xmlns:a16="http://schemas.microsoft.com/office/drawing/2014/main" id="{8130C4F2-6864-447F-87F3-E67CD3FD098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4" y="4605944"/>
            <a:ext cx="5145506" cy="145257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6" name="Picture 10" descr="Image result for dartmouth hitchcock">
            <a:extLst>
              <a:ext uri="{FF2B5EF4-FFF2-40B4-BE49-F238E27FC236}">
                <a16:creationId xmlns:a16="http://schemas.microsoft.com/office/drawing/2014/main" id="{2D923AE4-DE73-44ED-8F5A-61DEBEC2D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b="35434"/>
          <a:stretch/>
        </p:blipFill>
        <p:spPr bwMode="auto">
          <a:xfrm>
            <a:off x="6480940" y="4569846"/>
            <a:ext cx="4774263" cy="1524765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7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B78A15-338F-4343-A070-A23379D6F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93" y="0"/>
            <a:ext cx="82692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34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BE70-64CA-44DD-B682-1985820F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Stories from Manchester: Successes and Challenges</a:t>
            </a:r>
            <a:b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F38C-4B36-47B0-8E5B-6ACBD1B2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16" y="1584660"/>
            <a:ext cx="10515600" cy="4351338"/>
          </a:xfrm>
        </p:spPr>
        <p:txBody>
          <a:bodyPr/>
          <a:lstStyle/>
          <a:p>
            <a:r>
              <a:rPr lang="en-US" dirty="0"/>
              <a:t>Leveraging strong public health department relationships</a:t>
            </a:r>
          </a:p>
          <a:p>
            <a:r>
              <a:rPr lang="en-US" dirty="0"/>
              <a:t>Focusing specifically on MAT &amp; OUD Treatment</a:t>
            </a:r>
          </a:p>
          <a:p>
            <a:r>
              <a:rPr lang="en-US" dirty="0"/>
              <a:t>Working with health systems</a:t>
            </a:r>
          </a:p>
          <a:p>
            <a:r>
              <a:rPr lang="en-US" dirty="0"/>
              <a:t>Team communication &amp; support</a:t>
            </a:r>
          </a:p>
        </p:txBody>
      </p:sp>
      <p:pic>
        <p:nvPicPr>
          <p:cNvPr id="8194" name="Picture 2" descr="Picture">
            <a:extLst>
              <a:ext uri="{FF2B5EF4-FFF2-40B4-BE49-F238E27FC236}">
                <a16:creationId xmlns:a16="http://schemas.microsoft.com/office/drawing/2014/main" id="{F5C88A7A-9925-43E8-A708-D145A8AF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6" y="2686053"/>
            <a:ext cx="6137443" cy="3249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50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AEF5763B-9B27-4219-971C-CF667053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171"/>
            <a:ext cx="6400800" cy="61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9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>
            <a:extLst>
              <a:ext uri="{FF2B5EF4-FFF2-40B4-BE49-F238E27FC236}">
                <a16:creationId xmlns:a16="http://schemas.microsoft.com/office/drawing/2014/main" id="{B9944C52-1FB8-4FE3-A0F5-AEB2118E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50052"/>
            <a:ext cx="10295022" cy="4644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89226-9D36-409E-99F0-E94CC7CD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9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w Cen MT" panose="020B0602020104020603" pitchFamily="34" charset="0"/>
              </a:rPr>
              <a:t>Understanding the Local Context: </a:t>
            </a:r>
            <a:r>
              <a:rPr lang="en-US" sz="4000" b="1" dirty="0">
                <a:solidFill>
                  <a:srgbClr val="8E001B"/>
                </a:solidFill>
                <a:latin typeface="Tw Cen MT" panose="020B0602020104020603" pitchFamily="34" charset="0"/>
              </a:rPr>
              <a:t>Bell County, KY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8A042C1-2E41-41D2-A791-C4A6FAB4E908}"/>
              </a:ext>
            </a:extLst>
          </p:cNvPr>
          <p:cNvSpPr/>
          <p:nvPr/>
        </p:nvSpPr>
        <p:spPr>
          <a:xfrm>
            <a:off x="8420649" y="5862188"/>
            <a:ext cx="753979" cy="6695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0A98B-674E-449E-85FD-79D13BE51F7E}"/>
              </a:ext>
            </a:extLst>
          </p:cNvPr>
          <p:cNvSpPr/>
          <p:nvPr/>
        </p:nvSpPr>
        <p:spPr>
          <a:xfrm>
            <a:off x="838199" y="978433"/>
            <a:ext cx="10824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70C0"/>
                </a:solidFill>
                <a:latin typeface="Tw Cen MT" panose="020B0602020104020603" pitchFamily="34" charset="0"/>
              </a:rPr>
              <a:t>26 states have ≥ 1 vulnerable county.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b="1" u="sng" dirty="0">
                <a:solidFill>
                  <a:srgbClr val="0070C0"/>
                </a:solidFill>
                <a:latin typeface="Tw Cen MT" panose="020B0602020104020603" pitchFamily="34" charset="0"/>
              </a:rPr>
              <a:t>KY has 54 vulnerable counties</a:t>
            </a:r>
            <a:r>
              <a:rPr lang="en-US" altLang="en-US" sz="3200" b="1" dirty="0">
                <a:solidFill>
                  <a:srgbClr val="0070C0"/>
                </a:solidFill>
                <a:latin typeface="Tw Cen MT" panose="020B0602020104020603" pitchFamily="34" charset="0"/>
              </a:rPr>
              <a:t>, more than </a:t>
            </a:r>
            <a:r>
              <a:rPr lang="en-US" altLang="en-US" sz="3200" b="1" u="sng" dirty="0">
                <a:solidFill>
                  <a:srgbClr val="0070C0"/>
                </a:solidFill>
                <a:latin typeface="Tw Cen MT" panose="020B0602020104020603" pitchFamily="34" charset="0"/>
              </a:rPr>
              <a:t>any other state</a:t>
            </a:r>
            <a:r>
              <a:rPr lang="en-US" altLang="en-US" b="1" dirty="0">
                <a:solidFill>
                  <a:srgbClr val="0070C0"/>
                </a:solidFill>
                <a:latin typeface="Tw Cen MT" panose="020B0602020104020603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7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7C9C39C2-35E7-4275-8578-75989C6A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732"/>
            <a:ext cx="10102516" cy="6788791"/>
          </a:xfrm>
          <a:prstGeom prst="rect">
            <a:avLst/>
          </a:prstGeom>
        </p:spPr>
      </p:pic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55B2F638-D60D-4D66-9C5C-5F6A9240232A}"/>
              </a:ext>
            </a:extLst>
          </p:cNvPr>
          <p:cNvSpPr/>
          <p:nvPr/>
        </p:nvSpPr>
        <p:spPr>
          <a:xfrm>
            <a:off x="8484818" y="4554078"/>
            <a:ext cx="370423" cy="370847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2BCDD0A2-729D-4352-B9DA-73BCCC725846}"/>
              </a:ext>
            </a:extLst>
          </p:cNvPr>
          <p:cNvSpPr/>
          <p:nvPr/>
        </p:nvSpPr>
        <p:spPr>
          <a:xfrm>
            <a:off x="3599996" y="6455067"/>
            <a:ext cx="370423" cy="370847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670325F-1FF6-41D3-83CD-4B0636CAFC03}"/>
              </a:ext>
            </a:extLst>
          </p:cNvPr>
          <p:cNvSpPr/>
          <p:nvPr/>
        </p:nvSpPr>
        <p:spPr>
          <a:xfrm>
            <a:off x="800801" y="87021"/>
            <a:ext cx="63392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Bell County Overdose Data:</a:t>
            </a:r>
          </a:p>
          <a:p>
            <a:r>
              <a:rPr lang="en-US" alt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Kentucky Injury Prevention and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80598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382B-D78F-4FF1-8246-E58C0946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6</a:t>
            </a:r>
            <a:r>
              <a:rPr lang="en-US" baseline="30000" dirty="0">
                <a:solidFill>
                  <a:srgbClr val="0070C0"/>
                </a:solidFill>
                <a:latin typeface="Tw Cen MT" panose="020B0602020104020603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Tw Cen MT" panose="020B0602020104020603" pitchFamily="34" charset="0"/>
              </a:rPr>
              <a:t> Most Vulnerable County in the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5477A-3411-49EC-AA4E-EF03960C8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2" y="1690688"/>
            <a:ext cx="4543396" cy="496762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C7FC0E-E1B6-4E4D-A6E6-4693F07A1273}"/>
              </a:ext>
            </a:extLst>
          </p:cNvPr>
          <p:cNvSpPr/>
          <p:nvPr/>
        </p:nvSpPr>
        <p:spPr>
          <a:xfrm>
            <a:off x="5578617" y="1690688"/>
            <a:ext cx="6276422" cy="1446550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rgbClr val="47AB3B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w Cen MT" panose="020B0602020104020603" pitchFamily="34" charset="0"/>
              </a:rPr>
              <a:t>Specific concerns regarding Kentucky counties: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US" sz="2400" dirty="0">
                <a:latin typeface="Tw Cen MT" panose="020B0602020104020603" pitchFamily="34" charset="0"/>
              </a:rPr>
              <a:t>Dense drug user networks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US" sz="2400" dirty="0">
                <a:latin typeface="Tw Cen MT" panose="020B0602020104020603" pitchFamily="34" charset="0"/>
              </a:rPr>
              <a:t>Lack of syringe exchange programs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</a:rPr>
              <a:t>programs</a:t>
            </a:r>
          </a:p>
        </p:txBody>
      </p:sp>
      <p:pic>
        <p:nvPicPr>
          <p:cNvPr id="1028" name="Picture 4" descr="http://1.bp.blogspot.com/-cK_rCbRmyKU/Vciwpe698AI/AAAAAAAALmI/ZZvkkWI4K4I/s320/bell%2Bcount%2By.png">
            <a:hlinkClick r:id="rId3"/>
            <a:extLst>
              <a:ext uri="{FF2B5EF4-FFF2-40B4-BE49-F238E27FC236}">
                <a16:creationId xmlns:a16="http://schemas.microsoft.com/office/drawing/2014/main" id="{D070F05D-AB6C-4416-A29C-4124D39A4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43" y="3566188"/>
            <a:ext cx="5613517" cy="23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8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0539" y="2054227"/>
            <a:ext cx="6605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From 2010 through 2016,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pharmacies in Bell County filled prescriptions for a total of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30,091,681</a:t>
            </a:r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 doses of opioids…</a:t>
            </a:r>
          </a:p>
          <a:p>
            <a:endParaRPr lang="en-US" sz="32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equivalent to 1,076 pills for </a:t>
            </a:r>
            <a:r>
              <a:rPr lang="en-US" sz="3200" b="1" u="sng" dirty="0">
                <a:solidFill>
                  <a:schemeClr val="bg1"/>
                </a:solidFill>
                <a:latin typeface="Tw Cen MT" panose="020B0602020104020603" pitchFamily="34" charset="0"/>
              </a:rPr>
              <a:t>every man, woman, and child</a:t>
            </a:r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 in Bell County.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231" y="1589433"/>
            <a:ext cx="3348677" cy="50230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84AFD7-A8E5-459E-8F75-E5237B051729}"/>
              </a:ext>
            </a:extLst>
          </p:cNvPr>
          <p:cNvSpPr txBox="1">
            <a:spLocks/>
          </p:cNvSpPr>
          <p:nvPr/>
        </p:nvSpPr>
        <p:spPr>
          <a:xfrm>
            <a:off x="801231" y="25948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Bell County, Kentucky: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Opioid Prescription Data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D2A0EB-5078-409F-BB98-001DAF66302E}"/>
              </a:ext>
            </a:extLst>
          </p:cNvPr>
          <p:cNvCxnSpPr>
            <a:cxnSpLocks/>
          </p:cNvCxnSpPr>
          <p:nvPr/>
        </p:nvCxnSpPr>
        <p:spPr>
          <a:xfrm>
            <a:off x="2510589" y="1796716"/>
            <a:ext cx="7170821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6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725C-8ABA-404B-B87E-C0379CA1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21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Tw Cen MT" panose="020B0602020104020603" pitchFamily="34" charset="0"/>
              </a:rPr>
              <a:t>Building the Bell County AD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CA949-ACD1-4B1C-813D-DEC4DE90F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10319" y="1811341"/>
            <a:ext cx="3902396" cy="482612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rgbClr val="8E001B"/>
                </a:solidFill>
                <a:latin typeface="Tw Cen MT" panose="020B0602020104020603" pitchFamily="34" charset="0"/>
              </a:rPr>
              <a:t>WHO</a:t>
            </a:r>
            <a:r>
              <a:rPr lang="en-US" dirty="0">
                <a:latin typeface="Tw Cen MT" panose="020B0602020104020603" pitchFamily="34" charset="0"/>
              </a:rPr>
              <a:t>: Building the team: recruiting the right people to provide 1:1 clinician education</a:t>
            </a:r>
          </a:p>
          <a:p>
            <a:pPr marL="457200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8E001B"/>
                </a:solidFill>
                <a:latin typeface="Tw Cen MT" panose="020B0602020104020603" pitchFamily="34" charset="0"/>
              </a:rPr>
              <a:t>HOW: </a:t>
            </a:r>
            <a:r>
              <a:rPr lang="en-US" dirty="0">
                <a:latin typeface="Tw Cen MT" panose="020B0602020104020603" pitchFamily="34" charset="0"/>
              </a:rPr>
              <a:t>Training with NaRCAD &amp; conducting field visits.</a:t>
            </a:r>
          </a:p>
          <a:p>
            <a:pPr marL="457200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8E001B"/>
                </a:solidFill>
                <a:latin typeface="Tw Cen MT" panose="020B0602020104020603" pitchFamily="34" charset="0"/>
              </a:rPr>
              <a:t>WHAT: </a:t>
            </a:r>
            <a:r>
              <a:rPr lang="en-US" dirty="0">
                <a:latin typeface="Tw Cen MT" panose="020B0602020104020603" pitchFamily="34" charset="0"/>
              </a:rPr>
              <a:t>What were the campaign’s key messages?</a:t>
            </a: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01639-7DF2-4E0E-B2DB-7B028C74B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56" y="1522584"/>
            <a:ext cx="8555544" cy="46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15111-916C-4503-8AAE-9B33CB8E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979" y="0"/>
            <a:ext cx="5105400" cy="666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DFAABF-F4DC-4131-8D00-4DE3A308A4F2}"/>
              </a:ext>
            </a:extLst>
          </p:cNvPr>
          <p:cNvSpPr txBox="1">
            <a:spLocks/>
          </p:cNvSpPr>
          <p:nvPr/>
        </p:nvSpPr>
        <p:spPr>
          <a:xfrm>
            <a:off x="-172452" y="1047252"/>
            <a:ext cx="70224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solidFill>
                  <a:srgbClr val="0070C0"/>
                </a:solidFill>
                <a:latin typeface="Tw Cen MT" panose="020B0602020104020603" pitchFamily="34" charset="0"/>
              </a:rPr>
              <a:t>Getting in the Door:</a:t>
            </a:r>
          </a:p>
          <a:p>
            <a:r>
              <a:rPr lang="en-US" sz="3600" dirty="0">
                <a:solidFill>
                  <a:srgbClr val="0070C0"/>
                </a:solidFill>
                <a:latin typeface="Tw Cen MT" panose="020B0602020104020603" pitchFamily="34" charset="0"/>
              </a:rPr>
              <a:t>Preparing Primary Care Clinicians</a:t>
            </a:r>
          </a:p>
          <a:p>
            <a:r>
              <a:rPr lang="en-US" sz="3600" dirty="0">
                <a:solidFill>
                  <a:srgbClr val="0070C0"/>
                </a:solidFill>
                <a:latin typeface="Tw Cen MT" panose="020B0602020104020603" pitchFamily="34" charset="0"/>
              </a:rPr>
              <a:t>for 1:1 Visits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6AE48-BBC7-4931-B7AA-069BAAF1A2E4}"/>
              </a:ext>
            </a:extLst>
          </p:cNvPr>
          <p:cNvSpPr/>
          <p:nvPr/>
        </p:nvSpPr>
        <p:spPr>
          <a:xfrm>
            <a:off x="0" y="3013594"/>
            <a:ext cx="6501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w Cen MT" panose="020B0602020104020603" pitchFamily="34" charset="0"/>
              </a:rPr>
              <a:t>Leveraging pre-existing relationships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w Cen MT" panose="020B0602020104020603" pitchFamily="34" charset="0"/>
              </a:rPr>
              <a:t>Finding contact data for local clinicians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w Cen MT" panose="020B0602020104020603" pitchFamily="34" charset="0"/>
              </a:rPr>
              <a:t>Persistence in making connections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9439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fc9c537-4028-4272-bb3f-e1c1821d88a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9a0ef07-00f3-4102-8650-96d7328451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620644d-e442-460a-a3b4-ac0c4f6cfc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5a99641-c1ef-4003-ba9d-e94344789ac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ee500c3-0676-4a31-87db-701ff636acb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EH_ATSDR_combined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dget Presentation" id="{6FB8CAA1-158E-4FB7-AA28-7C035BD57541}" vid="{4E00D4D3-FDEE-4DF4-929B-52B38C17D4D6}"/>
    </a:ext>
  </a:extLst>
</a:theme>
</file>

<file path=ppt/theme/theme3.xml><?xml version="1.0" encoding="utf-8"?>
<a:theme xmlns:a="http://schemas.openxmlformats.org/drawingml/2006/main" name="4_NCEH_ATSDR_combined">
  <a:themeElements>
    <a:clrScheme name="Custom 2">
      <a:dk1>
        <a:srgbClr val="0039A6"/>
      </a:dk1>
      <a:lt1>
        <a:srgbClr val="FFFFFF"/>
      </a:lt1>
      <a:dk2>
        <a:srgbClr val="781D7E"/>
      </a:dk2>
      <a:lt2>
        <a:srgbClr val="FFFFFF"/>
      </a:lt2>
      <a:accent1>
        <a:srgbClr val="7EB0CC"/>
      </a:accent1>
      <a:accent2>
        <a:srgbClr val="00853F"/>
      </a:accent2>
      <a:accent3>
        <a:srgbClr val="EC881D"/>
      </a:accent3>
      <a:accent4>
        <a:srgbClr val="FFDE6C"/>
      </a:accent4>
      <a:accent5>
        <a:srgbClr val="0039A6"/>
      </a:accent5>
      <a:accent6>
        <a:srgbClr val="00000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NCEH_ATSDR_combined">
  <a:themeElements>
    <a:clrScheme name="Custom 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409</Words>
  <Application>Microsoft Office PowerPoint</Application>
  <PresentationFormat>Widescreen</PresentationFormat>
  <Paragraphs>79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Myriad Web Pro</vt:lpstr>
      <vt:lpstr>Symbol</vt:lpstr>
      <vt:lpstr>Times New Roman</vt:lpstr>
      <vt:lpstr>Tw Cen MT</vt:lpstr>
      <vt:lpstr>Wingdings</vt:lpstr>
      <vt:lpstr>Office Theme</vt:lpstr>
      <vt:lpstr>NCEH_ATSDR_combined</vt:lpstr>
      <vt:lpstr>4_NCEH_ATSDR_combined</vt:lpstr>
      <vt:lpstr>5_NCEH_ATSDR_combined</vt:lpstr>
      <vt:lpstr>NaRCAD 2018 Expert Panel:  “Planning and Implementing AD to Address Opioid Prescribing at the Local Level” </vt:lpstr>
      <vt:lpstr>Understanding the Local Context: Bell County, KY</vt:lpstr>
      <vt:lpstr>PowerPoint Presentation</vt:lpstr>
      <vt:lpstr>6th Most Vulnerable County in the US</vt:lpstr>
      <vt:lpstr>PowerPoint Presentation</vt:lpstr>
      <vt:lpstr>PowerPoint Presentation</vt:lpstr>
      <vt:lpstr>PowerPoint Presentation</vt:lpstr>
      <vt:lpstr>Building the Bell County AD Program</vt:lpstr>
      <vt:lpstr>PowerPoint Presentation</vt:lpstr>
      <vt:lpstr>Stories from Bell: Successes and Challenges </vt:lpstr>
      <vt:lpstr>PowerPoint Presentation</vt:lpstr>
      <vt:lpstr>PowerPoint Presentation</vt:lpstr>
      <vt:lpstr>PowerPoint Presentation</vt:lpstr>
      <vt:lpstr>PowerPoint Presentation</vt:lpstr>
      <vt:lpstr>Building the Manchester AD Program</vt:lpstr>
      <vt:lpstr>Working within Local Systems</vt:lpstr>
      <vt:lpstr>PowerPoint Presentation</vt:lpstr>
      <vt:lpstr>Stories from Manchester: Successes and Challenges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NaRCAD 2018 Expert Panel:  “Planning and Implementing AD to Address Opioid Prescribing at the Local Level”</dc:title>
  <dc:creator>Shagoury, Bevin Kathleen</dc:creator>
  <cp:lastModifiedBy>Aleta Christensen</cp:lastModifiedBy>
  <cp:revision>24</cp:revision>
  <dcterms:created xsi:type="dcterms:W3CDTF">2018-10-31T18:35:18Z</dcterms:created>
  <dcterms:modified xsi:type="dcterms:W3CDTF">2018-12-06T21:48:48Z</dcterms:modified>
</cp:coreProperties>
</file>